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2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85" r:id="rId1"/>
  </p:sldMasterIdLst>
  <p:notesMasterIdLst>
    <p:notesMasterId r:id="rId83"/>
  </p:notesMasterIdLst>
  <p:handoutMasterIdLst>
    <p:handoutMasterId r:id="rId84"/>
  </p:handoutMasterIdLst>
  <p:sldIdLst>
    <p:sldId id="256" r:id="rId2"/>
    <p:sldId id="631" r:id="rId3"/>
    <p:sldId id="667" r:id="rId4"/>
    <p:sldId id="668" r:id="rId5"/>
    <p:sldId id="669" r:id="rId6"/>
    <p:sldId id="670" r:id="rId7"/>
    <p:sldId id="671" r:id="rId8"/>
    <p:sldId id="729" r:id="rId9"/>
    <p:sldId id="730" r:id="rId10"/>
    <p:sldId id="731" r:id="rId11"/>
    <p:sldId id="674" r:id="rId12"/>
    <p:sldId id="675" r:id="rId13"/>
    <p:sldId id="732" r:id="rId14"/>
    <p:sldId id="734" r:id="rId15"/>
    <p:sldId id="733" r:id="rId16"/>
    <p:sldId id="676" r:id="rId17"/>
    <p:sldId id="677" r:id="rId18"/>
    <p:sldId id="735" r:id="rId19"/>
    <p:sldId id="736" r:id="rId20"/>
    <p:sldId id="763" r:id="rId21"/>
    <p:sldId id="766" r:id="rId22"/>
    <p:sldId id="764" r:id="rId23"/>
    <p:sldId id="765" r:id="rId24"/>
    <p:sldId id="767" r:id="rId25"/>
    <p:sldId id="768" r:id="rId26"/>
    <p:sldId id="680" r:id="rId27"/>
    <p:sldId id="681" r:id="rId28"/>
    <p:sldId id="737" r:id="rId29"/>
    <p:sldId id="738" r:id="rId30"/>
    <p:sldId id="739" r:id="rId31"/>
    <p:sldId id="683" r:id="rId32"/>
    <p:sldId id="740" r:id="rId33"/>
    <p:sldId id="685" r:id="rId34"/>
    <p:sldId id="686" r:id="rId35"/>
    <p:sldId id="687" r:id="rId36"/>
    <p:sldId id="688" r:id="rId37"/>
    <p:sldId id="689" r:id="rId38"/>
    <p:sldId id="741" r:id="rId39"/>
    <p:sldId id="742" r:id="rId40"/>
    <p:sldId id="693" r:id="rId41"/>
    <p:sldId id="743" r:id="rId42"/>
    <p:sldId id="761" r:id="rId43"/>
    <p:sldId id="695" r:id="rId44"/>
    <p:sldId id="701" r:id="rId45"/>
    <p:sldId id="702" r:id="rId46"/>
    <p:sldId id="744" r:id="rId47"/>
    <p:sldId id="704" r:id="rId48"/>
    <p:sldId id="745" r:id="rId49"/>
    <p:sldId id="713" r:id="rId50"/>
    <p:sldId id="715" r:id="rId51"/>
    <p:sldId id="746" r:id="rId52"/>
    <p:sldId id="717" r:id="rId53"/>
    <p:sldId id="719" r:id="rId54"/>
    <p:sldId id="720" r:id="rId55"/>
    <p:sldId id="721" r:id="rId56"/>
    <p:sldId id="747" r:id="rId57"/>
    <p:sldId id="723" r:id="rId58"/>
    <p:sldId id="748" r:id="rId59"/>
    <p:sldId id="749" r:id="rId60"/>
    <p:sldId id="724" r:id="rId61"/>
    <p:sldId id="726" r:id="rId62"/>
    <p:sldId id="751" r:id="rId63"/>
    <p:sldId id="752" r:id="rId64"/>
    <p:sldId id="753" r:id="rId65"/>
    <p:sldId id="770" r:id="rId66"/>
    <p:sldId id="771" r:id="rId67"/>
    <p:sldId id="772" r:id="rId68"/>
    <p:sldId id="774" r:id="rId69"/>
    <p:sldId id="754" r:id="rId70"/>
    <p:sldId id="755" r:id="rId71"/>
    <p:sldId id="756" r:id="rId72"/>
    <p:sldId id="757" r:id="rId73"/>
    <p:sldId id="762" r:id="rId74"/>
    <p:sldId id="778" r:id="rId75"/>
    <p:sldId id="777" r:id="rId76"/>
    <p:sldId id="779" r:id="rId77"/>
    <p:sldId id="776" r:id="rId78"/>
    <p:sldId id="758" r:id="rId79"/>
    <p:sldId id="759" r:id="rId80"/>
    <p:sldId id="760" r:id="rId81"/>
    <p:sldId id="630" r:id="rId82"/>
  </p:sldIdLst>
  <p:sldSz cx="9144000" cy="6858000" type="screen4x3"/>
  <p:notesSz cx="6797675" cy="987425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F0000"/>
    <a:srgbClr val="AC6457"/>
    <a:srgbClr val="EAA563"/>
    <a:srgbClr val="A41C55"/>
    <a:srgbClr val="B70039"/>
    <a:srgbClr val="F07B8B"/>
    <a:srgbClr val="EA8892"/>
    <a:srgbClr val="C0504D"/>
    <a:srgbClr val="E877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64" autoAdjust="0"/>
    <p:restoredTop sz="94731" autoAdjust="0"/>
  </p:normalViewPr>
  <p:slideViewPr>
    <p:cSldViewPr>
      <p:cViewPr varScale="1">
        <p:scale>
          <a:sx n="105" d="100"/>
          <a:sy n="105" d="100"/>
        </p:scale>
        <p:origin x="1884" y="114"/>
      </p:cViewPr>
      <p:guideLst>
        <p:guide orient="horz" pos="2160"/>
        <p:guide pos="2784"/>
      </p:guideLst>
    </p:cSldViewPr>
  </p:slideViewPr>
  <p:outlineViewPr>
    <p:cViewPr>
      <p:scale>
        <a:sx n="33" d="100"/>
        <a:sy n="33" d="100"/>
      </p:scale>
      <p:origin x="0" y="688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-2682" y="-9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37E5C3E8-0032-4B7D-B0C5-83864D2ED3EF}" type="datetimeFigureOut">
              <a:rPr lang="ko-KR" altLang="en-US"/>
              <a:pPr>
                <a:defRPr/>
              </a:pPr>
              <a:t>2021-06-18</a:t>
            </a:fld>
            <a:endParaRPr lang="en-US" altLang="ko-KR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B38D9440-047E-454E-AC7D-91B27BB8BE12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74987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17:51.0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5997 11359 0,'18'0'62,"0"0"-62,-1 18 16,1-18-16,17 35 16,-17-35-16,-1 0 15,1 18-15,53 17 16,-19 1 0,1-1-1,0 0-15,-35-17 16,35 17-16,-36-17 0,36 17 15,18 18 1,0 0 0,-19 0-1,-52-36-15,53 36 16,-35-53-16,0 53 0,17-18 16,0 18-1,-35-35-15,35 35 16,-17-53-16,-18 18 0,18 17 15,17 18 1,-35-36-16,35 54 16,-35-53-16,36 17 0,-36-18 0,17 36 15,-17-35-15,0 0 16,18-1-16,-18 1 0,0 35 16,0-35-16,17 17 15,1-18-15,-18 54 16,0-53-16,18 52 15,-1 1-15,-17-54 0,18 54 16,-18-53-16,18 35 16,-18-36-16,0 36 15,0-35-15,17-18 0,-17 17 0,0 19 16,0-1 0,0 18-16,0-18 15,0 18 1,0 0-1,-17 0 1,-19 0 0,19 17-1,-19-17-15,1 18 16,18-18 0,-19 0-1,19-36 1,-1 36-1,18-35-15,-18-1 16,1-17-16,17 18 0,0 0 0,-36 17 16,1 18-1,0-18 1,17-17-16,-17-1 16,35 1-16,-18-18 0,18 35 15,-17-17 1,-1-18-1,0 0 1,18 18 47,-17-18 46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17:08.6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16739 4022 0,'0'17'94,"0"1"-78,0 0-16,18-1 15,0 1 1,-18 0-16,17 17 0,1-18 16,-18 1-16,18-18 0,17 71 15,-35-54-15,53 36 16,-18 18 0,0 17-1,-17-88-15,17 70 16,-35-52-16,18 17 0,-1 18 15,1-53-15,0 53 16,-18-35-16,17 17 16,1 18-1,-18-35-15,0 17 16,18-35-16,-18 18 0,17-1 16,-17 1-16,0 0 15,0-36 141,0 0-140,0-17-16,18-18 16,-18 35-16,35-52 15,-35 52-15,18 1 0,17-72 16,36 1 0,-54 53-16,54-53 15,-54 70-15,1 0 0,17-52 0,-17 70 16,35-71-16,-35 54 0,-1-1 15,19-17-15,16-53 16,-16 52 0,-19 19-16,36-36 15,-35 53-15,17-53 16,36 0-16,-71 35 16,70-17-16,-70 17 0,0 1 15,36-1-15,-19-35 16,1 53-16,-18-17 15,18 17 1,-18-18 47,17 18-63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11:15.4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5874 2840 0,'17'0'31,"-17"18"-31,0-1 16,18 18-1,17 1 1,-17 17-16,0 0 16,17-1-1,-17 1 1,-1 0-1,1-35 1,-18 0-16,17 17 16,-17-18-16,18-17 0,-18 18 15,0 17 1,18-17 0,-1-18 109,1 0-110,17-35-15,36-18 16,-1 0-1,36-18 1,-88 71-16,105-88 16,-105 88-16,53-53 15,-54 53-15,54-35 0,-71 17 16,17 18-16,1-17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12:21.3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4145 10936 0,'0'0'0,"0"18"0,0-1 15,0 19 1,0-19-16,0 19 16,0-19-16,0 1 15,0-1-15,0 1 16,0 0-1,0-1-15,0 1 16,0 0 0,0 17-1,0-17-15,0 17 16,0 0 0</inkml:trace>
  <inkml:trace contextRef="#ctx0" brushRef="#br0" timeOffset="1109.8456">4128 10866 0,'0'17'47,"0"1"-31,0-1-1,-18 1 1,18 0-16,-18 17 0,1-35 16,-1 35-16,-17 1 15,17-1 1,-17 0 0,17-17-1,18-1-15,-18-17 16</inkml:trace>
  <inkml:trace contextRef="#ctx0" brushRef="#br0" timeOffset="1875.1156">4128 10883 0,'17'0'31,"1"0"1,-1 0-32,1 0 15,0 18 1,35-1 0,-53 1-16,53 0 15,-36-18-15,1 17 0,-18 1 0,53 0 16,-36-18-1,-17 17-15,18-17 16,0 0 0</inkml:trace>
  <inkml:trace contextRef="#ctx0" brushRef="#br0" timeOffset="7344.2159">3722 11818 0,'17'0'62,"1"0"-46,0 0-16,-1 0 15,-17 18 1,18-18 0,0 0 15,-1 0-16</inkml:trace>
  <inkml:trace contextRef="#ctx0" brushRef="#br0" timeOffset="8375.7478">3563 12136 0,'18'0'94,"-1"-18"-94,36 0 15,35-17 1,-17 0-16,0 17 16,-19 18-1,-34 0 1,0 0 78,-18 18 15,0-1-109,0 19 16,-36 17-16,36-36 15,-35 36-15,35-35 0,-17-1 16,-1 19-16,-17 17 16,-1-18-1,1 0 1,17-17-1</inkml:trace>
  <inkml:trace contextRef="#ctx0" brushRef="#br0" timeOffset="8891.191">3916 12277 0,'17'0'32,"1"0"-17,0 17-15,-1-17 16,1 36-16,0-36 16,-1 17-16,1-17 15,-18 18 1,18-18-16,-1 0 62</inkml:trace>
  <inkml:trace contextRef="#ctx0" brushRef="#br0" timeOffset="9453.7259">3986 12241 0,'0'-17'31,"18"17"-31,35-18 16,0 0 0,-35 18-16,34-17 15,-52-1-15,53 18 0,-35 0 16,0 0-16,-1-17 15,1 17 1,0 0-16</inkml:trace>
  <inkml:trace contextRef="#ctx0" brushRef="#br0" timeOffset="9906.8814">4374 11959 0,'0'0'0,"0"18"16,0-1-16,18 1 16,-18 17-1,18 1-15,-18-19 16,0 36-16,17-35 16,-17 17-16,18 18 15,0-18 1,-18 1-1</inkml:trace>
  <inkml:trace contextRef="#ctx0" brushRef="#br0" timeOffset="10360.0357">4198 12488 0,'0'18'0,"0"0"16,18 17-16,-1 18 16,1-18-1,0-35-15,-18 18 16,0-1-16,17-17 16</inkml:trace>
  <inkml:trace contextRef="#ctx0" brushRef="#br0" timeOffset="11235.1086">4357 12506 0,'17'0'15,"1"0"17,0 0 61,-1 0-61,-17 18-17,0-1 1,18 1-16,0 17 16,-18 0-1,0-17 1,0 0-16,0 17 15,0-17 17,0-1-1,-18-17-15</inkml:trace>
  <inkml:trace contextRef="#ctx0" brushRef="#br0" timeOffset="12016.3864">4445 12735 0,'18'0'141,"-1"0"-125,19 0-1,-19 0 1,1 0-16</inkml:trace>
  <inkml:trace contextRef="#ctx0" brushRef="#br0" timeOffset="12797.6867">4763 12224 0,'17'0'62,"1"0"-46,-1 0-16,54-18 15,-18 18 1,-35 0 0,-1 0-16,1 0 46,-18 18-30,17-1 0,-17 1-16,0 17 15,0-17-15,0 0 16,0 34 0,0-34-16,-35 17 0,35-17 15,0 0-15,-17-1 0,-1-17 0,0 53 16,1-53-16,17 18 0,-18 0 15,18-1 1,-18-17 47</inkml:trace>
  <inkml:trace contextRef="#ctx0" brushRef="#br0" timeOffset="13110.2075">4957 12577 0,'0'17'0,"17"-17"47</inkml:trace>
  <inkml:trace contextRef="#ctx0" brushRef="#br0" timeOffset="13829.0021">5080 12047 0,'0'18'16,"0"0"-1,0 35 1,0-36-16,18 54 0,-18-36 15,17 18-15,1 35 16,0 0 0,-18-70-16,17 53 15,-17-54-15,18 18 16,-18-17-16,17 17 16,-17-17-16,0 17 0,0-17 15,18 0-15,-18-1 16,0 1-1,0-1 1,18-17-16,-18 18 16</inkml:trace>
  <inkml:trace contextRef="#ctx0" brushRef="#br0" timeOffset="14657.1913">5168 12647 0,'0'-18'63,"18"18"-32,-1 0-16,1 0-15,35-17 16,18 17 0,-54 0-16,71-18 15,-70 18-15,0 0 0,52-17 16,1-1-16,-18 0 16,-36 18-1,1 0-15,0 0 78</inkml:trace>
  <inkml:trace contextRef="#ctx0" brushRef="#br0" timeOffset="19001.2012">13035 3687 0,'0'17'109,"0"1"-109,18-1 16,-1-17-16,1 53 15,0-53-15,-18 18 0,17 17 16,36 36 0,-53-54-16,53 72 15,-35-72-15,-1 1 0,19 70 0,17 36 16,-36-107-16,36 71 16,-53-70-16,18 0 0,-1 35 15,1 0 1,-18-36-16,18 1 15,-18-1-15,17-17 16,-17 18 0,0 0-16,0-36 156,18 18-156,35-106 16,35-17-1,-70 105-15,123-123 16,-106 88-16,0 36 0,142-178 15,52-16 1,-176 193-16,159-176 16,-177 176-16,-17-17 0,105-71 15,1 1-15,-107 105 0,18-36 16,-17 36-16,-18-17 0,0-1 16,18 18 15,-1 0 0,-17-18-15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11:57.9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10777 8555 0,'18'0'31,"0"0"-31,-1 0 16,1 17 0,17 36-1,-17 0-15,-1-53 0,19 53 16,-36-35-16,0 0 15,17 34-15,19-16 16,-36-19-16,0 19 16,0-19-16,17 1 0,-17 0 15,0-1-15,0 1 16,18-18 109,-18-18-125,70-88 31,-52 89-31,70-89 16,-70 106-16,0-35 0,105-54 0,36-34 15,-142 88-15,142-71 16,-123 88-16,-19 18 0,71-70 16,-17 17-1,-53 35 1</inkml:trace>
  <inkml:trace contextRef="#ctx0" brushRef="#br0" timeOffset="60706.393">10125 3775 0,'17'0'0,"1"17"16,35 36 0,-35-35-1,34 0 1,-52-1-16,36 18 15,-36-17-15,35 0 0,0 35 16,18 17 0,0 1-1,-35-71-15,-1 53 16,1-36-16,0-17 0,-1 53 16,1-17-1,17-1-15,-35-18 16,18-17-1,0 0 79,-1 0-78,1-17-16,52-18 15,-52 17-15,123-70 16,-106 70-16,-17 0 0,176-105 0,71-36 16,-212 142-16,246-177 15,-246 176-15,0-17 0,194-107 16,-18 37 0,-193 69-16,105-34 15,-123 70-15,-1-18 0,18 1 16</inkml:trace>
  <inkml:trace contextRef="#ctx0" brushRef="#br0" timeOffset="67409.9314">13088 10142 0,'18'0'94,"-1"0"-94,72-53 16,16 1-1,-87 52-15,158-71 16,-140 71-16,17-18 0,158-52 16,142-18-1,-265 70-15,336-88 16,-354 88-16,-17 1 0,229-71 15,-211 70-15,317-88 0,-335 89 0,35-1 16,177-70-16,52 17 16,-105 1-1,-195 70-15,89-36 16,-71 36-16,-17 0 0,17 0 16,-17-17-1,0-1-15</inkml:trace>
  <inkml:trace contextRef="#ctx0" brushRef="#br0" timeOffset="68019.3527">16581 8784 0,'17'0'47,"1"0"-31,17 0-16,-17 0 0,52 0 16,-52 18-16,0-18 0,52 0 15,-17 17 1,-35-17-16,35 18 15,-53 0-15,17-1 16,1 1-16,-18 0 0,0 35 16,0-36-16,0 1 0,-35 88 15,-36 52 1,53-140-16,-52 141 16,70-124-16,-18-17 0,-35 70 15,18-18-15,35-52 16,-18 0-16,18-36 109</inkml:trace>
  <inkml:trace contextRef="#ctx0" brushRef="#br0" timeOffset="68581.8846">17551 8061 0,'17'0'31,"1"0"-15,0 0 0,-1 0-16,36 18 15,18-1 1,-18-17 0,0 18-1,-53 0 32,17-18-47,-17 17 31</inkml:trace>
  <inkml:trace contextRef="#ctx0" brushRef="#br0" timeOffset="69285.0527">17392 8431 0,'18'0'63,"-1"0"-63,1 0 15,17-17-15,-17 17 0,70-36 16,-70 36-16,17-17 0,71-36 16,70 0-1,-88 0-15,-52 53 16,-1-18-16,-53 18 125,18 18-125,-35 17 15,17-35-15,-17 53 16,17-35-16,1-18 0,-36 70 16,-18 1-16,54-53 0,-36 52 15,53-52-15,-18-18 0,0 17 16,18 1-16,-17 17 16,17-17-1,0 0 1,0-1-1,0 1-15,0 0 16,0-1-16,0 1 16,0 0-1,0-1 1</inkml:trace>
  <inkml:trace contextRef="#ctx0" brushRef="#br0" timeOffset="69738.2072">17851 8484 0,'17'0'47,"-17"18"-47,0 0 0,18-1 16,-1-17-16,19 18 16,-19-1-16,-17 1 0,53 17 0,18 18 15,-36 0 1,0-53-1,-35 18-15</inkml:trace>
  <inkml:trace contextRef="#ctx0" brushRef="#br0" timeOffset="70628.8999">18098 8502 0,'0'-18'47,"17"18"-16,1 0-15,-1-17-16,19-1 15,-19 18-15,36-18 16,-35 18-16,0-17 0,34-1 15,-34 18-15,70-35 16,-70 17-16,0 18 0,52-17 16,-17-1-16,-18-17 15,-35 52 235,18-17-250,-18 18 16,18 0-16,-18-1 0,17 18 16,-17-17-16,18 17 15,-1 1 1,-17-19-1,0 1 1,18-18 187,0 0-203</inkml:trace>
  <inkml:trace contextRef="#ctx0" brushRef="#br0" timeOffset="71160.173">18344 8837 0,'0'18'32,"0"-1"-32,0 1 0,53 70 15,-53-70-15,18 17 0,17 18 16,1 18-1,-19-54-15,18 36 16,-35-35-16,0-1 0,18 1 16,-18-36 62,-18 18-78,18-35 15</inkml:trace>
  <inkml:trace contextRef="#ctx0" brushRef="#br0" timeOffset="71722.7099">18468 8961 0,'0'-18'110,"0"0"-95,18 18-15,34-17 16,19-1-1,-71 0-15,88 18 16,-70-17-16,17 17 0,-17 0 16,-1 0 31,-17 17-16,36-17-31,-36 18 0,0 17 15,17-35 1,-17 36-16,0-1 16,18 0-1,-18 0 1,0 1 0,0-1-16,0-17 15,0-1 1,18 1-1,-18 0 1,0-1 0</inkml:trace>
  <inkml:trace contextRef="#ctx0" brushRef="#br0" timeOffset="72050.8584">18662 9331 0,'18'0'62,"-1"0"-46,1 0 0,-1 0-16,1 0 15,17 0 1,1 0-16,-19 0 16,1 0-1,0 0 16</inkml:trace>
  <inkml:trace contextRef="#ctx0" brushRef="#br0" timeOffset="72785.2801">19226 8608 0,'0'-18'15,"0"0"-15,0 1 16,0-1-1,36-17 1,17 17-16,17-17 16,1 17-1,-36 1 1,-17 17 0,-1 0 30,1 0-30,0 0 0,-1 35-16,1-17 15,-1-1 1,-17 1-16,0 35 16,0-36-16,0 36 0,0 36 15,0-36 1,-17-1-1,-1 1 1,1-35 0,17 0-1,0-1-15,-18-17 0,18 18 16,-18-18 31</inkml:trace>
  <inkml:trace contextRef="#ctx0" brushRef="#br0" timeOffset="73066.5479">19491 8925 0,'18'0'16,"-1"0"-1,1 18-15,35 35 16,0-18 0,0-17-1,-53-1-15,35 1 16,-17-18 46,-1 0-62,1 0 16,-1-35 0,1-1-16</inkml:trace>
  <inkml:trace contextRef="#ctx0" brushRef="#br0" timeOffset="85101.1126">20214 8008 0,'0'18'46,"18"-18"-46,-18 35 16,17 18 0,-17-18-16,0-17 15,18 35-15,-18-36 0,18 19 16,-1 17 0,1 17-1,0 1 1,-1-18-1,-17-36-15,18 54 0,-18-54 0,18 54 16,-18-53-16,17 52 16,1-52-16,-1 17 15,-17 0 1,18 18 0,-18-35-16,18 35 15,-18-36-15,0 19 0,17-1 16,1-17-16,-18 17 15,0-17 1,0-1-16,18-17 16,-18 18-1,0 0 1,0-1 0,0 1-1,0-1 1,0 1-1,17-18 1,-17 18-16</inkml:trace>
  <inkml:trace contextRef="#ctx0" brushRef="#br0" timeOffset="85694.9015">20391 8714 0,'0'-18'94,"17"18"-94,1 0 16,52-18-16,-52 18 0,123-17 15,-123-1-15,-1 18 0,107-18 16,-18 1 0,-89 17-16,36-36 15</inkml:trace>
  <inkml:trace contextRef="#ctx0" brushRef="#br0" timeOffset="86632.4607">21678 8220 0,'18'0'16,"35"-18"-1,0 18 1,35 0 0,-18 0-1,-52 0-15,17 0 16,-17 0-16,0 0 0,-1 0 15,1 0-15,0 35 16,-1-35-16,1 36 16,-1-19-16,1 36 15,0-35-15,-1 35 16,-17-36-16,0 1 0,0 17 16,18 18-16,-36 0 15,18-35-15,-53 17 16,53-17-16,-17-18 15,17 17-15,-18 1 16,18 0 78,18-18-94,-18 17 15,17-17-15,19 0 0,-19 18 16,1-18-16,35 0 0,17 0 16,-17 0-1,-35 0-15,0 0 16,-18-18 62,17 18-78,19-17 16</inkml:trace>
  <inkml:trace contextRef="#ctx0" brushRef="#br0" timeOffset="87273.1268">22789 7938 0,'18'0'63,"17"0"-63,-17 0 15,0 0-15,52 0 16,-52 0-16,-1 0 0,1 0 15,17 0 1,-17 17-16,0-17 16,-1 18-16,-17-1 0,0 1 15,36 0-15,-36 35 16,0-36-16,0 36 16,0-35-16,0 35 15,-18 17 1,-17 1-16,-18-36 15,53-17-15,-18 17 16</inkml:trace>
  <inkml:trace contextRef="#ctx0" brushRef="#br0" timeOffset="87945.0485">23389 7673 0,'0'18'32,"35"17"-17,-35 35 1,0-52-16,18 70 15,0-70-15,-1 17 0,1 18 0,0 35 16,-18-70-16,35 52 16,-35-52-16,0 0 15,0-1 1,0 1 0,18 0-1,-18-1-15,0 1 16</inkml:trace>
  <inkml:trace contextRef="#ctx0" brushRef="#br0" timeOffset="88507.581">23424 8096 0,'18'0'63,"-18"-17"-63,18 17 16,-1 0-16,19-18 15,-19 18-15,19 0 16,-19 0-1,-17-18-15,18 18 0,17-17 16,-17 17-16,-1 0 16,19-18-16,-19 18 15,1 0 1,0 0 15,-18-18-31,17 18 16</inkml:trace>
  <inkml:trace contextRef="#ctx0" brushRef="#br0" timeOffset="89085.7448">23812 7655 0,'18'18'31,"0"-18"-15,-18 35-16,17 36 15,1 17 1,0-88-16,-1 88 16,-17-53-16,18 1 0,-18 17 0,18 35 15,-1-71-15,-17 54 16,0-53-16,0-1 15,18 36-15,-18 0 16,0-35 0,0-1-1,0 1 63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13:33.1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11236 2575 0,'0'18'78,"18"-18"-78,-18 18 16,0 34-16,35 19 16,0 17-1,-35-70-15,35 52 16,-35-52-16,18 35 16,-18-35-16,18 35 15,-1-36-15,-17 1 0,18 17 0,0 18 16,-1-18-1,-17 1 1,18-19 0,0 1-1,-18 17 1,17-17-16,1-1 16,-18 1-1,17-18 79,-17-18-78,106-52-1,53-54 1,-141 124-16,176-141 0,-159 141 15,0-35-15,18 17 0,124-87 0,34-1 16,-175 70-16,158-69 16,-159 87-16,-18 0 0,72-35 15,-54 36 1</inkml:trace>
  <inkml:trace contextRef="#ctx0" brushRef="#br0" timeOffset="5765.9788">13794 2646 0,'0'17'47,"0"1"-32,0 0-15,0 35 16,0 17-1,0-52-15,0 52 16,0-52-16,-18 35 16,18-35-16,-18 52 15,18-52-15,-17 17 16,17 0-16,17-35 109,1 0-109,17 0 0,89-35 16,-107 17-16,160-52 16,-160 52-16,19 18 0,105-53 15,53-35 1,-177 71-16,125-54 0,-107 53 15,-18 18-15,1-17 0,17-19 0,1 19 16</inkml:trace>
  <inkml:trace contextRef="#ctx0" brushRef="#br0" timeOffset="8125.5034">8625 6809 0,'-17'0'0,"-1"0"16,0 17-1,1 1-15,17 0 0,-53-1 16,35 1-16,-35-1 16,0 1-1,36 0-15,-54-18 16,54 17-16,-1-17 0,-53 0 15,1 18 1,52-18-16,-35 0 0,36 0 0,-1 0 16,-17 0-16,-18 0 15,53-18-15,-35 18 16,17-17-16,0 17 0,-17-18 16,-53-17-1,70 35-15,-70-18 0,70 1 16,1 17-16,-54-36 0,-35 1 15,89 35-15,-54-35 16,54 35-16,17-18 0,-53-17 16,17 0-1,-17-1 1,-17 1-16,35 0 16,-18-1-1,0-17 1,17 18-1,1 0 1,0-18 0,0 18-16,35 17 0,-53-35 15,53 36-15,-36-19 16,1 1 0,0 0-1,17-1 1,18 19-1,0-1-15,0-17 0,0 17 16,0 1-16,0-36 16,0 35-16,0-17 15,0 17-15,18 18 0,0-35 16,-1 0 0,1 17-16,35-17 15,17-1 1,1 1-1,-54 35-15,54-35 16,-53 35-16,52-35 16,-35 35-16,36-18 15,-36 0-15,-17 18 0,35-17 16,0-1-16,-36 18 0,36-18 16,-35 18-16,17 0 15,1 0 1,-19 0-16,18 0 15,-17 0-15,53 0 16,52 0-16,-105 0 16,158 0-16,-141 0 0,1 0 15,140 0-15,36-17 16,-177 17-16,141 0 16,-140 0-16,-1 0 0,36 0 15,-19 0 1,-34 17-16,0 1 15,17 0 1,-17-18 0,35 35-1,-18-17 1,-35-1-16,53 1 16,-53-1-16,17-17 0,19 36 0,-1-1 15,0 18 1,-35-35-16,36 34 15,-36-34-15,17 35 16,1-53-16,-1 71 16,-17-54-16,18 36 15,-18 18-15,0-1 16,0 18 0,0-17-1,-18-53-15,1 70 16,-1-71-16,18 1 0,-35 53 15,-18-1-15,53-52 16,-71 35-16,54-53 16,-36 35-16,-35 0 15,70-35-15,-70 36 16,70-19-16,1-17 0,-72 18 16,1 17-1,70-35-15,-52 18 0,52-18 16,1 0-16,-19 0 15</inkml:trace>
  <inkml:trace contextRef="#ctx0" brushRef="#br0" timeOffset="10672.5446">10883 6597 0,'0'18'31,"0"-1"-15,0 19-16,0 34 15,0 1 1,0-54-16,0 71 15,0-52-15,0-19 0,-17 72 16,17 34-16,0-105 16,0 140-16,0-140 15,0 106-15,0-19 16,0-87-16,0 88 16,0-89-16,0 1 0,0 0 15,0-1 1,0 1-16,0-36 78,0 1-78,-18-1 16</inkml:trace>
  <inkml:trace contextRef="#ctx0" brushRef="#br0" timeOffset="11531.9733">10918 6597 0,'-17'0'16,"-1"0"-1,18 18-15,-35-18 16,17 35 0,-35 18-16,36-53 0,-36 53 15,35-53-15,18 17 0,-70 19 16,-19-1 0,19 0-1,-1 0 1,54-17-1,17 0-15,17-18 79,1 0-64,0 0 1,-1 0-16,36 0 15,53 0 1,0 0 0,-71 0-16,89 0 15,-107 0-15,1 0 0,70 0 0,-17-18 16,-54 18-16,1 0 16,-1 0-16</inkml:trace>
  <inkml:trace contextRef="#ctx0" brushRef="#br0" timeOffset="11875.7446">10971 6685 0,'18'0'16,"0"0"-1,-18 18-15,53 17 16,-18 18 0,53 18-16,-35-1 15,-35-70-15,17 35 16,-35-17-16,35 0 16</inkml:trace>
  <inkml:trace contextRef="#ctx0" brushRef="#br0" timeOffset="13469.5978">13723 6579 0,'0'18'32,"0"0"-32,0 17 0,0 0 15,0-17-15,35 88 16,-35-89-16,0 89 16,0-71-16,18 124 0,0-124 15,-18-17-15,0 141 0,0-18 16,0-123-16,0 105 15,0-105-15,0 52 16,17-35 0</inkml:trace>
  <inkml:trace contextRef="#ctx0" brushRef="#br0" timeOffset="14422.7837">13741 6773 0,'-18'0'16,"0"0"-1,-35 0-15,-17 36 16,17-1-1,35-17-15,-35 17 16,36-18-16,-1 1 0,-17 0 16,17 35-1,18-36 95,18-17-110,0 0 15,-1 0 1,1 0-16,17 0 16,-17 0-16,35 0 15,-18 0-15,18 0 16,53 0-16,0-17 15,-36 17 1,-35 0 0,-17 0-16,0-18 15,-1 18 1,1 0 15,0 0-15,-1 0-16,1 0 15,-1 0 1</inkml:trace>
  <inkml:trace contextRef="#ctx0" brushRef="#br0" timeOffset="14782.1828">13988 6791 0,'17'18'32,"-17"-1"-17,53 19 1,-53-19-16,35 18 16,-17-17-16,0 0 0,-1 17 15,1-35-15,-18 18 16,18-1-16,-1-17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14:15.2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15240 5062 0,'18'0'109,"-1"0"-77,1 0-17,0 18 1,-1 17-1,1 1-15,-1-19 16,19 18-16,-36-17 0,0 0 16,17 17-16,1 18 15,-18-35-15,35 35 16,-35-36-16,0 18 16,18 1-1,-18-19-15,0 1 0,0 0 16,0-1-1,18-17 126,-18-17-141,17 17 16,19-36-16,-36 19 0,70-36 15,-52 53-15,-1-18 0,54-35 16,17 0 0,-70 36-16,52-19 15,-52 19-15,0-1 0,-1 18 0,1-18 16,17 1-16,-35-18 15,18 35 1,-1 0 0,-17-18-1,18 18 1,0-18 0,-1 1-16,1-1 15,-18 0 16</inkml:trace>
  <inkml:trace contextRef="#ctx0" brushRef="#br0" timeOffset="6281.6655">10037 8502 0,'17'0'78,"1"0"-62,-1 18-1,1 17 1,-18-18-16,18 1 16,-18 17-1,17-35 1,-17 36-1,18-36 1,-18 17 0,18 1-16,-18 0 15,17-18 17,-17 17-32,0 1 15,18-18 1,-18 18-1,18-18 48,-1 0-47,1 0-1,-1 0-15,36 0 16,0 0-1,18 0 1,-18-18 0,-36 18-16,36-18 15,-35 18-15,0 0 0,17-17 0,18-19 16,0 1 0,-36 17-16,36-17 15,-35 35-15,17-18 16,18-17-1,0 18 1,-35 17-16,-1-18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14:43.7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10830 4727 0,'0'18'110,"0"-1"-95,18 1-15,0 17 16,-1 1-16,-17-19 16,35 36-16,-17-53 0,-18 18 15,18 17-15,-1 53 16,19-17-1,-19-1 1,1-34-16,0 34 16,-1-52-16,-17 35 0,35 17 15,-35-52-15,18 35 16,-18-35-16,0-1 0,18 19 16,-18-19-1,0 18 1,17-35-1,1 0 95,-18-17-110,71-54 15,52-17 1,-105 70-16,229-123 16,-194 106-16,-18 0 0,247-106 15,-194 105-15,371-193 16,-353 176-16,52-35 0,142-53 0,71-53 16,-301 176-16,195-123 15,-230 106-15,0 35 0,89-71 16,-89 36-1,-17 35 1</inkml:trace>
  <inkml:trace contextRef="#ctx0" brushRef="#br0" timeOffset="11094.0369">2575 10283 0,'-17'0'15,"-1"0"1,0 0 15,1 0-31,-19-17 16,-16 17 0,16-35-1,-17-1 1,0 19-1,36-19-15,-1 36 0,-17-35 16,35 17 0,-35 1-16,-1-36 15,19 53-15,-36-53 16,53 35-16,-36-17 16,1 0-1,18-18-15,-1 18 16,-17-1-1,17-17 1,18 36-16,-18-36 16,1 53-16,17-35 15,-18-18-15,0 17 16,18-17 0,0 1-1,0 16 1,0-17-1,18 18 1,0 0-16,-1 0 16,1-1-1,0 19 1,17-19 0,-17 19-1,-18-1-15,35 0 16,-18 1-16,1-1 0,35 0 15,-18 1 1,18-18 0,-18 17-1,-17 0 1,35 18 0,-18-17-16,18-1 15,0 0 1,0 18-1,-35 0-15,17 0 16,-17 0-16,-1 0 0,1 0 16,0 0-1,-1 0-15,1 0 16,-1 0-16,1 0 16,0 0-1,35 0 1,-53 18-16,35 0 15,-17-18-15,-1 0 0,1 0 0,17 17 16,-17-17 0,-18 18-1,17-18 1,1 0 0,0 0-16,-18 18 15,0-1-15,17-17 0,-17 18 16,18-18-1,17 17 1,-17 1 0,0 0-1,-1 17 1,1-35-16,-18 18 0,17-1 16,-17 1-16,18-18 0,0 35 15,-1 1 1,1-19-1,0 18 1,-18-17 0,0 0-16,17-18 0,-17 17 15,0 1-15,0 0 0,18-1 16,0 36 0,-1-35-1,-17 17 1,0-17-16,0-1 15,0 1-15,0 0 0,0-1 16,0 19 0,0-1-1,0 0 1,0 0 0,-17 1-16,-1-19 15,18 1-15,-18 0 16,18-1-16,-17 1 15,-1 17 1,0-17-16,1-1 16,-1-17-16,18 18 0,-18 0 15,-17-1-15,18 1 16,-1 17-16,0-35 0,1 18 16,-1-18-16,-35 35 15,18 0 1,0-17-1,17-18-15,0 18 16,18-1-16,-17-17 0,-1 0 0,-17 18 16,17-18-16,-17 18 15,17-18-15,-17 0 16,0 17 0,-18 1-1,53 0-15,-36-18 16,19 0-16,17 17 0,-18-17 0,0 0 15,18 18 204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15:47.7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8590 3016 0,'0'18'62,"0"0"-46,0 17-16,18 0 16,-18-17-16,17 35 15,-17-36-15,18-17 0,-18 18 0,18 35 16,17 53-1,0-1-15,1 19 16,16-18 0,-34-18-1,-18-70-15,18 17 16,-18-17-16,0 17 16,17-18-1,-17 1-15,0 0 0,18-18 125,-18-18-125,53 0 16,17-34-1,1-19 1,17 18 0,-35-17-16,-35 70 0,52-53 15,-52 35-15,35-17 16,-35 17-16,70-17 16,-88 17-16,70-17 15,1-18 1,-1 18-16,-70 17 15,53 0-15,-35 1 16</inkml:trace>
  <inkml:trace contextRef="#ctx0" brushRef="#br0" timeOffset="8016.1256">2275 8555 0,'-17'0'78,"17"-18"-63,-18 18 1,0 0 0,18-17-16,-17-1 0,-1 18 0,18-18 15,-35 1-15,0-19 16,17 36-16,-17-53 16,17 53-16,18-17 0,-35-1 15,0-35 1,17 53-16,-17-35 0,35 17 15,-18 18-15,0-35 0,1 0 16,-19-18 0,19 0-1,-1 35 1,18 1-16,-17-19 16,17 19-16,0-1 0,-18 1 0,18-1 15,0 0-15,-18 1 16,18-1-16,0 0 15,0 1-15,0-19 16,0 1 0,0 0-1,0 0-15,18-1 16,0-17 0,-1 36-1,1-19 1,-1 36-16,1-17 15,0-1-15,-1 18 16,-17-17-16,53-1 0,-35 18 16,0-18-16,34 1 15,19-1 1,-18-17 0,0 17-1,-36 18-15,19-18 16,-19 18-16,1-17 0,0 17 15,17 0 1,0 0 0,-17 0-1,0 0-15,34-18 16,-34 18-16,17 0 0,18 0 16,-35 0-16,35 0 15,-36 0-15,1 0 16,0 0-16,35 0 15,-36 0 1,1 0-16,0 0 16,-1 0-1,1 0 1,0 0 0,-1 0-1,1 0 1,-18 18-1,17-1-15,-17 1 16,36-18 0,-36 18-16,0-1 15,0 1-15,17-18 16,1 35 0,0 18-1,-1-18-15,1 18 16,0 0-1,-1 0 1,-17-18 0,0 1-1,18 17 1,-18-18-16,0-17 16,0 35-1,0-18 1,0 18-1,0 0 1,0-18-16,-18 0 16,1 0-1,-36 18 1,-18 0 0,-17 0-1,0-18 1,70-35-16,-53 36 0,54-36 15,-1 17-15,1-17 0,-36 18 0,-18 0 16,18-1 0,36-17-1,-1 0 142</inkml:trace>
  <inkml:trace contextRef="#ctx0" brushRef="#br0" timeOffset="10078.7749">3440 8467 0,'17'0'141,"1"0"-141,17 0 31,18 0-31,0 0 16,-35 0-16,52 0 15,-52 0-15,35 17 16,35-17 0,18 0-1,-18 0 1,-35 0-16,-35 0 15,-1 0-15,1 0 16,-1 0 15,1 0-15,0 0 0,-1 0-1,1 0 32</inkml:trace>
  <inkml:trace contextRef="#ctx0" brushRef="#br0" timeOffset="12985.1974">18750 8520 0,'-18'0'94,"1"0"-94,-1 0 0,1 0 15,-19-18-15,1 18 16,17 0-16,-35-18 15,36 18-15,-1-17 16,-52-1 0,-1 0-1,18-17-15,-17 17 16,-1 1 0,18-18-1,18 17 1,17 18-16,-35-18 15,36 18-15,-1-17 16,-17-1-16,35 0 16,-53 18-16,53-17 15,-18 17-15,-17-36 16,17 19 0,1-1-1,-19 1 1,19-1-16,-1 0 0,0 1 15,-17 17-15,18-53 16,-36 17 0,53 19-16,-18-18 15,0 17-15,1-17 16,-1 35-16,0-53 16,1 35-16,-1 0 0,0-35 15,18 36-15,-17-36 16,17 35-16,0 1 15,0-36 1,0 0 0,0 18-16,0-18 15,17 53-15,19-53 16,-19 53-16,-17-18 16,53 0-16,0-17 15,-35 35-15,52-18 16,-34 1-16,52-1 15,35-17 1,-87 35-16,122-35 0,-122 35 0,-1 0 16,124-18-16,17 0 15,-158 18-15,176-17 16,-159 17-16,-17 0 0,123-18 16,0 18-1,-123 0-15,87 0 0,-69 0 16,17 0-16,0 0 15,-1 0 1,-16 0 0,-1 18-1,0-1 1,-17-17-16,17 18 0,-17-18 16,17 18-16,18-1 15,-35-17-15,35 18 16,-36-18-16,1 18 15,35-1 1,-36 1 0,19-1-16,-1 1 15,-35 0-15,53-1 16,-36 1-16,1 0 16,0-18-16,17 35 15,-17-17-15,-1-1 16,1 1-1,0-18-15,-18 18 0,0-1 16,17-17-16,-17 35 16,0 1-1,18-1 1,-18 36 0,0-1-16,0-17 15,-18 18 1,1-71-16,-19 53 15,36-36-15,-17-17 0,-19 18 16,-17 35 0,-17-18-1,-1 18-15,-17-18 16,88-17-16,-70 17 16,52-35-16,-17 18 15,-1-1-15,-16 19 16,34-19-16,-35 1 15,18-18-15,17 0 0,-17 18 16,-18-1-16,35-17 16,-17 18-16,17-18 15,-17 17-15,0-17 16,17 0-16,-35 18 16,36-18-16,-1 0 0,-17 18 15,-36-1 1,18-17-16,18 0 15,0 0 1,-1 0 0,1 0-1,17 0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16:34.0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20002 7320 0,'18'0'157,"-18"18"-157,0-1 15,35 19 1,-17 17-16,0-53 16,-1 70-16,1-70 0,0 88 15,17 1 1,-17-19-1,-1-17 1,-17 0 0,0 0-16,0-18 15,18 0 1,-18 1 0,17-19-1,-17 19 1,18-36 187,-18-18-203,53 0 16,18-35-1,-36 53-15,53-52 16,-70 34-16,70-35 15,-70 35-15,105-35 16,-105 36-16,-18-1 0,88-35 0,0 0 16,-70 53-16,52-53 15,-52 53-15,17-17 16,18-19 0,-35 19-1,-18-1 1,17 1-1,-17-1-15,18 18 0,0-18 16,-18 1-16,17 17 16,-17-18-16,18-17 15,-1 35-15,1-18 16,0 0-16,-18 1 16,17 17-1,-17-18 1</inkml:trace>
  <inkml:trace contextRef="#ctx0" brushRef="#br0" timeOffset="20141.9142">9684 15011 0,'17'0'110,"1"0"-95,0 17 1,-1 1 0,19 35-1,-1-18-15,0 36 16,0 17 0,-17-88-16,17 70 15,-35-52-15,0 0 0,18 17 16,17 18-1,-35-35-15,18 17 16,-18-17-16,18-18 0,-18 17 0,0 1 16,17-18-16,1 17 15,-18 1-15,0 0 16,17-18 0,-17 17-1,18 1 1,-18 0-16,18-18 0,-18 17 15,17-17 79,1 0-78,0-17-16,35-19 15,-36 36-15,71-53 16,-88 36-16,106-36 16,-88 35-16,158-70 0,-158 70 15,17-17-15,142-53 0,17-18 16,-159 88-16,159-87 16,-159 105-16,-17-36 0,70 1 15,-35 0 1,-53 17-1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A46A8634-AFF6-478F-9A58-CA1CAE7517FF}" type="datetimeFigureOut">
              <a:rPr lang="ko-KR" altLang="en-US"/>
              <a:pPr>
                <a:defRPr/>
              </a:pPr>
              <a:t>2021-06-18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1FCDDBA4-D176-4271-8675-19192E4269A7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7926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613374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DDBA4-D176-4271-8675-19192E4269A7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675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F07B8B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6" name="AutoShape 11"/>
          <p:cNvSpPr>
            <a:spLocks noChangeArrowheads="1"/>
          </p:cNvSpPr>
          <p:nvPr/>
        </p:nvSpPr>
        <p:spPr bwMode="ltGray">
          <a:xfrm>
            <a:off x="1473200" y="5847928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B70039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8" name="TextBox 19"/>
          <p:cNvSpPr txBox="1">
            <a:spLocks noChangeArrowheads="1"/>
          </p:cNvSpPr>
          <p:nvPr userDrawn="1"/>
        </p:nvSpPr>
        <p:spPr bwMode="auto">
          <a:xfrm>
            <a:off x="1433912" y="5925344"/>
            <a:ext cx="7162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800" b="1" dirty="0">
                <a:solidFill>
                  <a:schemeClr val="bg1"/>
                </a:solidFill>
                <a:latin typeface="+mj-ea"/>
                <a:ea typeface="+mj-ea"/>
              </a:rPr>
              <a:t>IT </a:t>
            </a:r>
            <a:r>
              <a:rPr lang="en-US" altLang="ko-KR" sz="1800" b="1" dirty="0" err="1">
                <a:solidFill>
                  <a:schemeClr val="bg1"/>
                </a:solidFill>
                <a:latin typeface="+mj-ea"/>
                <a:ea typeface="+mj-ea"/>
              </a:rPr>
              <a:t>CookBook</a:t>
            </a:r>
            <a:r>
              <a:rPr lang="en-US" altLang="ko-KR" sz="1800" b="1" dirty="0">
                <a:solidFill>
                  <a:schemeClr val="bg1"/>
                </a:solidFill>
                <a:latin typeface="+mj-ea"/>
                <a:ea typeface="+mj-ea"/>
              </a:rPr>
              <a:t>, C</a:t>
            </a:r>
            <a:r>
              <a:rPr lang="ko-KR" altLang="en-US" sz="1800" b="1" dirty="0">
                <a:solidFill>
                  <a:schemeClr val="bg1"/>
                </a:solidFill>
                <a:latin typeface="+mj-ea"/>
                <a:ea typeface="+mj-ea"/>
              </a:rPr>
              <a:t>로 배우는 쉬운 자료구조</a:t>
            </a:r>
            <a:r>
              <a:rPr lang="en-US" altLang="ko-KR" sz="1800" b="1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1800" b="1" dirty="0" smtClean="0">
                <a:solidFill>
                  <a:schemeClr val="bg1"/>
                </a:solidFill>
                <a:latin typeface="+mj-ea"/>
                <a:ea typeface="+mj-ea"/>
              </a:rPr>
              <a:t>개정 </a:t>
            </a:r>
            <a:r>
              <a:rPr lang="en-US" altLang="ko-KR" sz="1800" b="1" dirty="0" smtClean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r>
              <a:rPr lang="ko-KR" altLang="en-US" sz="1800" b="1" dirty="0" smtClean="0">
                <a:solidFill>
                  <a:schemeClr val="bg1"/>
                </a:solidFill>
                <a:latin typeface="+mj-ea"/>
                <a:ea typeface="+mj-ea"/>
              </a:rPr>
              <a:t>판</a:t>
            </a:r>
            <a:r>
              <a:rPr lang="en-US" altLang="ko-KR" sz="1800" b="1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sz="1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</p:spPr>
        <p:txBody>
          <a:bodyPr/>
          <a:lstStyle>
            <a:lvl1pPr marL="717550" indent="0">
              <a:defRPr sz="3600" b="0" baseline="0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7" b="29954"/>
          <a:stretch/>
        </p:blipFill>
        <p:spPr>
          <a:xfrm>
            <a:off x="4355976" y="133905"/>
            <a:ext cx="4680000" cy="40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5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8"/>
          <p:cNvSpPr txBox="1">
            <a:spLocks/>
          </p:cNvSpPr>
          <p:nvPr userDrawn="1"/>
        </p:nvSpPr>
        <p:spPr bwMode="auto">
          <a:xfrm>
            <a:off x="227013" y="93663"/>
            <a:ext cx="6172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latinLnBrk="0" hangingPunct="0">
              <a:defRPr/>
            </a:pPr>
            <a:r>
              <a:rPr kumimoji="0" lang="en-US" altLang="ko-KR" sz="2800" dirty="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</a:rPr>
              <a:t>Contents</a:t>
            </a:r>
            <a:endParaRPr kumimoji="0" lang="ko-KR" altLang="en-US" sz="2800" dirty="0">
              <a:solidFill>
                <a:srgbClr val="660033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4285"/>
            </a:avLst>
          </a:prstGeom>
          <a:ln w="19050">
            <a:solidFill>
              <a:schemeClr val="bg2">
                <a:lumMod val="90000"/>
              </a:schemeClr>
            </a:solidFill>
            <a:prstDash val="sysDot"/>
          </a:ln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2400">
                <a:latin typeface="+mn-ea"/>
                <a:ea typeface="+mn-ea"/>
              </a:defRPr>
            </a:lvl1pPr>
            <a:lvl2pPr marL="539750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800">
                <a:latin typeface="+mn-ea"/>
                <a:ea typeface="+mn-ea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2991936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/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/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  <a:lvl4pPr marL="1076325" indent="-180975">
              <a:buFont typeface="Arial" pitchFamily="34" charset="0"/>
              <a:buChar char="−"/>
              <a:defRPr sz="1600" b="0">
                <a:latin typeface="맑은 고딕" pitchFamily="50" charset="-127"/>
                <a:ea typeface="맑은 고딕" pitchFamily="50" charset="-127"/>
              </a:defRPr>
            </a:lvl4pPr>
          </a:lstStyle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951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3"/>
          <a:stretch>
            <a:fillRect/>
          </a:stretch>
        </p:blipFill>
        <p:spPr bwMode="auto">
          <a:xfrm>
            <a:off x="0" y="0"/>
            <a:ext cx="91440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5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7" name="WordArt 3"/>
          <p:cNvSpPr>
            <a:spLocks noChangeArrowheads="1" noChangeShapeType="1" noTextEdit="1"/>
          </p:cNvSpPr>
          <p:nvPr userDrawn="1"/>
        </p:nvSpPr>
        <p:spPr bwMode="gray">
          <a:xfrm>
            <a:off x="2423163" y="4386945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</a:endParaRPr>
          </a:p>
        </p:txBody>
      </p:sp>
      <p:sp>
        <p:nvSpPr>
          <p:cNvPr id="8" name="TextBox 20"/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800" b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IT CookBook, C</a:t>
            </a:r>
            <a:r>
              <a:rPr lang="ko-KR" altLang="en-US" sz="1800" b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로 배우는 쉬운 자료구조</a:t>
            </a:r>
            <a:r>
              <a:rPr lang="en-US" altLang="ko-KR" sz="1800" b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(</a:t>
            </a:r>
            <a:r>
              <a:rPr lang="ko-KR" altLang="en-US" sz="1800" b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개정판</a:t>
            </a:r>
            <a:r>
              <a:rPr lang="en-US" altLang="ko-KR" sz="1800" b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)</a:t>
            </a:r>
            <a:endParaRPr lang="ko-KR" altLang="en-US" sz="1800" b="1">
              <a:solidFill>
                <a:schemeClr val="bg1"/>
              </a:solidFill>
              <a:latin typeface="HY강M" pitchFamily="18" charset="-127"/>
              <a:ea typeface="HY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762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tx2">
                  <a:lumMod val="40000"/>
                  <a:lumOff val="6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2854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7" descr="Beginner_logo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38" y="5334000"/>
            <a:ext cx="1274762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7" descr="Light horizontal"/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C0C0C0"/>
            </a:fgClr>
            <a:bgClr>
              <a:srgbClr val="FFFFFF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1028" name="Rectangle 18"/>
          <p:cNvSpPr>
            <a:spLocks noChangeArrowheads="1"/>
          </p:cNvSpPr>
          <p:nvPr/>
        </p:nvSpPr>
        <p:spPr bwMode="auto">
          <a:xfrm>
            <a:off x="8305800" y="6516688"/>
            <a:ext cx="762000" cy="26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/>
            <a:fld id="{E5A18F57-D258-470C-BB46-B83A1BEE3C43}" type="slidenum">
              <a:rPr lang="ko-KR" altLang="en-US" sz="140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pPr algn="r"/>
              <a:t>‹#›</a:t>
            </a:fld>
            <a:r>
              <a:rPr lang="en-US" altLang="ko-KR" sz="1400" dirty="0" smtClean="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/68</a:t>
            </a:r>
            <a:endParaRPr lang="en-US" altLang="ko-KR" sz="1400" dirty="0">
              <a:solidFill>
                <a:srgbClr val="452103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29" name="텍스트 개체 틀 22"/>
          <p:cNvSpPr>
            <a:spLocks noGrp="1"/>
          </p:cNvSpPr>
          <p:nvPr>
            <p:ph type="body" idx="1"/>
          </p:nvPr>
        </p:nvSpPr>
        <p:spPr bwMode="auto">
          <a:xfrm>
            <a:off x="228600" y="931863"/>
            <a:ext cx="8686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endParaRPr lang="en-US" altLang="ko-KR" dirty="0" smtClean="0"/>
          </a:p>
        </p:txBody>
      </p:sp>
      <p:sp>
        <p:nvSpPr>
          <p:cNvPr id="1030" name="제목 개체 틀 23"/>
          <p:cNvSpPr>
            <a:spLocks noGrp="1"/>
          </p:cNvSpPr>
          <p:nvPr>
            <p:ph type="title"/>
          </p:nvPr>
        </p:nvSpPr>
        <p:spPr bwMode="auto">
          <a:xfrm>
            <a:off x="227013" y="82550"/>
            <a:ext cx="75596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31" name="Freeform 126"/>
          <p:cNvSpPr>
            <a:spLocks/>
          </p:cNvSpPr>
          <p:nvPr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6032500 w 3800"/>
              <a:gd name="T3" fmla="*/ 0 h 428"/>
              <a:gd name="T4" fmla="*/ 5486400 w 3800"/>
              <a:gd name="T5" fmla="*/ 679450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grpSp>
        <p:nvGrpSpPr>
          <p:cNvPr id="3" name="Group 192"/>
          <p:cNvGrpSpPr>
            <a:grpSpLocks/>
          </p:cNvGrpSpPr>
          <p:nvPr/>
        </p:nvGrpSpPr>
        <p:grpSpPr bwMode="auto">
          <a:xfrm>
            <a:off x="226419" y="668709"/>
            <a:ext cx="8675591" cy="131762"/>
            <a:chOff x="192" y="446"/>
            <a:chExt cx="5513" cy="78"/>
          </a:xfrm>
          <a:solidFill>
            <a:srgbClr val="92D050"/>
          </a:solidFill>
        </p:grpSpPr>
        <p:sp>
          <p:nvSpPr>
            <p:cNvPr id="27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EA8892"/>
            </a:solidFill>
            <a:ln w="9525">
              <a:solidFill>
                <a:srgbClr val="92D05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latinLnBrk="0">
                <a:defRPr/>
              </a:pPr>
              <a:endParaRPr kumimoji="0" lang="ko-KR" altLang="en-US" sz="180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28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latinLnBrk="0">
                <a:defRPr/>
              </a:pPr>
              <a:endParaRPr kumimoji="0" lang="ko-KR" altLang="en-US" sz="180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75" r:id="rId1"/>
    <p:sldLayoutId id="2147484576" r:id="rId2"/>
    <p:sldLayoutId id="2147484574" r:id="rId3"/>
    <p:sldLayoutId id="2147484577" r:id="rId4"/>
    <p:sldLayoutId id="2147484578" r:id="rId5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800" kern="1200">
          <a:solidFill>
            <a:srgbClr val="660033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ts val="200"/>
        </a:spcAft>
        <a:buClr>
          <a:srgbClr val="660033"/>
        </a:buClr>
        <a:buFont typeface="Wingdings" panose="05000000000000000000" pitchFamily="2" charset="2"/>
        <a:buChar char="v"/>
        <a:defRPr sz="2400" b="1" kern="1200">
          <a:solidFill>
            <a:schemeClr val="tx1"/>
          </a:solidFill>
          <a:latin typeface="+mn-ea"/>
          <a:ea typeface="+mn-ea"/>
          <a:cs typeface="+mn-cs"/>
        </a:defRPr>
      </a:lvl1pPr>
      <a:lvl2pPr marL="539750" indent="-182563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ea"/>
          <a:ea typeface="+mn-ea"/>
          <a:cs typeface="+mn-cs"/>
        </a:defRPr>
      </a:lvl2pPr>
      <a:lvl3pPr marL="809625" indent="-182563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kern="1200">
          <a:solidFill>
            <a:schemeClr val="tx1"/>
          </a:solidFill>
          <a:latin typeface="+mn-ea"/>
          <a:ea typeface="+mn-ea"/>
          <a:cs typeface="+mn-cs"/>
        </a:defRPr>
      </a:lvl3pPr>
      <a:lvl4pPr marL="1162050" indent="-2667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emf"/><Relationship Id="rId4" Type="http://schemas.openxmlformats.org/officeDocument/2006/relationships/customXml" Target="../ink/ink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image" Target="../media/image37.png"/><Relationship Id="rId7" Type="http://schemas.openxmlformats.org/officeDocument/2006/relationships/customXml" Target="../ink/ink6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gif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gif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emf"/><Relationship Id="rId4" Type="http://schemas.openxmlformats.org/officeDocument/2006/relationships/customXml" Target="../ink/ink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7.e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ordArt 436"/>
          <p:cNvSpPr>
            <a:spLocks noChangeArrowheads="1" noChangeShapeType="1" noTextEdit="1"/>
          </p:cNvSpPr>
          <p:nvPr/>
        </p:nvSpPr>
        <p:spPr bwMode="auto">
          <a:xfrm>
            <a:off x="1701833" y="3914710"/>
            <a:ext cx="533400" cy="1080000"/>
          </a:xfrm>
          <a:prstGeom prst="rect">
            <a:avLst/>
          </a:prstGeom>
          <a:ln>
            <a:noFill/>
          </a:ln>
        </p:spPr>
        <p:txBody>
          <a:bodyPr wrap="none" fromWordArt="1">
            <a:prstTxWarp prst="textCascadeUp">
              <a:avLst>
                <a:gd name="adj" fmla="val 99838"/>
              </a:avLst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latinLnBrk="0" hangingPunct="0">
              <a:defRPr/>
            </a:pPr>
            <a:r>
              <a:rPr kumimoji="0" lang="en-US" altLang="ko-KR" sz="4800" b="1" i="1" kern="10" spc="150" dirty="0" smtClean="0">
                <a:ln w="11430">
                  <a:solidFill>
                    <a:srgbClr val="452103"/>
                  </a:solidFill>
                </a:ln>
                <a:solidFill>
                  <a:srgbClr val="A41C55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둥근헤드라인"/>
                <a:ea typeface="휴먼둥근헤드라인"/>
              </a:rPr>
              <a:t>2</a:t>
            </a:r>
            <a:endParaRPr kumimoji="0" lang="ko-KR" altLang="en-US" sz="4800" b="1" i="1" kern="10" spc="150" dirty="0">
              <a:ln w="11430">
                <a:solidFill>
                  <a:srgbClr val="452103"/>
                </a:solidFill>
              </a:ln>
              <a:solidFill>
                <a:srgbClr val="A41C55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휴먼둥근헤드라인"/>
              <a:ea typeface="휴먼둥근헤드라인"/>
            </a:endParaRPr>
          </a:p>
        </p:txBody>
      </p:sp>
      <p:sp>
        <p:nvSpPr>
          <p:cNvPr id="5123" name="제목 5"/>
          <p:cNvSpPr>
            <a:spLocks noGrp="1"/>
          </p:cNvSpPr>
          <p:nvPr>
            <p:ph type="ctrTitle"/>
          </p:nvPr>
        </p:nvSpPr>
        <p:spPr>
          <a:xfrm>
            <a:off x="1447800" y="4267200"/>
            <a:ext cx="7696200" cy="838200"/>
          </a:xfrm>
        </p:spPr>
        <p:txBody>
          <a:bodyPr/>
          <a:lstStyle/>
          <a:p>
            <a:pPr eaLnBrk="1" hangingPunct="1"/>
            <a:r>
              <a:rPr lang="ko-KR" altLang="en-US" sz="2800" dirty="0" smtClean="0">
                <a:solidFill>
                  <a:srgbClr val="0000CC"/>
                </a:solidFill>
              </a:rPr>
              <a:t>자료구조 구현을 위한 </a:t>
            </a:r>
            <a:r>
              <a:rPr lang="en-US" altLang="ko-KR" sz="2800" dirty="0" smtClean="0">
                <a:solidFill>
                  <a:srgbClr val="0000CC"/>
                </a:solidFill>
              </a:rPr>
              <a:t/>
            </a:r>
            <a:br>
              <a:rPr lang="en-US" altLang="ko-KR" sz="2800" dirty="0" smtClean="0">
                <a:solidFill>
                  <a:srgbClr val="0000CC"/>
                </a:solidFill>
              </a:rPr>
            </a:br>
            <a:r>
              <a:rPr lang="en-US" altLang="ko-KR" sz="2800" dirty="0" smtClean="0">
                <a:solidFill>
                  <a:srgbClr val="0000CC"/>
                </a:solidFill>
              </a:rPr>
              <a:t>C </a:t>
            </a:r>
            <a:r>
              <a:rPr lang="ko-KR" altLang="en-US" sz="2800" dirty="0" smtClean="0">
                <a:solidFill>
                  <a:srgbClr val="0000CC"/>
                </a:solidFill>
              </a:rPr>
              <a:t>프로그래밍 기법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>
                <a:solidFill>
                  <a:srgbClr val="0000CC"/>
                </a:solidFill>
              </a:rPr>
              <a:t>예제 </a:t>
            </a:r>
            <a:r>
              <a:rPr lang="en-US" altLang="ko-KR" dirty="0" smtClean="0">
                <a:solidFill>
                  <a:srgbClr val="0000CC"/>
                </a:solidFill>
              </a:rPr>
              <a:t>2-3</a:t>
            </a:r>
            <a:r>
              <a:rPr lang="en-US" altLang="ko-KR" dirty="0" smtClean="0"/>
              <a:t>] </a:t>
            </a:r>
            <a:r>
              <a:rPr lang="ko-KR" altLang="en-US" dirty="0" smtClean="0"/>
              <a:t>입력한 숫자를 구구단으로 출력하기</a:t>
            </a:r>
            <a:r>
              <a:rPr lang="en-US" altLang="ko-KR" dirty="0"/>
              <a:t>(</a:t>
            </a:r>
            <a:r>
              <a:rPr lang="en-US" altLang="ko-KR" dirty="0" smtClean="0">
                <a:solidFill>
                  <a:srgbClr val="FF0000"/>
                </a:solidFill>
              </a:rPr>
              <a:t>P73</a:t>
            </a:r>
            <a:r>
              <a:rPr lang="ko-KR" altLang="en-US" dirty="0" smtClean="0">
                <a:solidFill>
                  <a:srgbClr val="FF0000"/>
                </a:solidFill>
              </a:rPr>
              <a:t>쪽 </a:t>
            </a:r>
            <a:r>
              <a:rPr lang="ko-KR" altLang="en-US" dirty="0">
                <a:solidFill>
                  <a:srgbClr val="FF0000"/>
                </a:solidFill>
              </a:rPr>
              <a:t>참조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endParaRPr lang="ko-KR" altLang="en-US" dirty="0" smtClean="0"/>
          </a:p>
          <a:p>
            <a:pPr marL="627062" lvl="2" indent="0">
              <a:buNone/>
            </a:pPr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</p:txBody>
      </p:sp>
      <p:sp>
        <p:nvSpPr>
          <p:cNvPr id="102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배열 </a:t>
            </a:r>
            <a:r>
              <a:rPr lang="en-US" altLang="ko-KR" dirty="0" smtClean="0"/>
              <a:t>: 1</a:t>
            </a:r>
            <a:r>
              <a:rPr lang="ko-KR" altLang="en-US" dirty="0" smtClean="0"/>
              <a:t>차원 배열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234" y="1484784"/>
            <a:ext cx="3168352" cy="230425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1393344"/>
            <a:ext cx="5615675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9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>
          <a:xfrm>
            <a:off x="227013" y="980728"/>
            <a:ext cx="8686800" cy="5715000"/>
          </a:xfrm>
        </p:spPr>
        <p:txBody>
          <a:bodyPr/>
          <a:lstStyle/>
          <a:p>
            <a:r>
              <a:rPr lang="ko-KR" altLang="en-US" dirty="0" smtClean="0">
                <a:solidFill>
                  <a:srgbClr val="0000CC"/>
                </a:solidFill>
              </a:rPr>
              <a:t>문자 배열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00CC"/>
                </a:solidFill>
              </a:rPr>
              <a:t>문자의 나열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“</a:t>
            </a:r>
            <a:r>
              <a:rPr lang="ko-KR" altLang="en-US" dirty="0" smtClean="0">
                <a:solidFill>
                  <a:srgbClr val="0000CC"/>
                </a:solidFill>
                <a:latin typeface="Times New Roman" panose="02020603050405020304" pitchFamily="18" charset="0"/>
              </a:rPr>
              <a:t>와</a:t>
            </a:r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”</a:t>
            </a:r>
            <a:r>
              <a:rPr lang="ko-KR" altLang="en-US" dirty="0" smtClean="0"/>
              <a:t>사이에 표시</a:t>
            </a:r>
          </a:p>
          <a:p>
            <a:pPr lvl="1"/>
            <a:r>
              <a:rPr lang="ko-KR" altLang="en-US" dirty="0" smtClean="0">
                <a:solidFill>
                  <a:srgbClr val="0000CC"/>
                </a:solidFill>
              </a:rPr>
              <a:t>문자열</a:t>
            </a:r>
            <a:r>
              <a:rPr lang="ko-KR" altLang="en-US" dirty="0" smtClean="0"/>
              <a:t>을 </a:t>
            </a:r>
            <a:r>
              <a:rPr lang="ko-KR" altLang="en-US" dirty="0" smtClean="0">
                <a:solidFill>
                  <a:srgbClr val="0000CC"/>
                </a:solidFill>
              </a:rPr>
              <a:t>저장</a:t>
            </a:r>
            <a:r>
              <a:rPr lang="ko-KR" altLang="en-US" dirty="0" smtClean="0"/>
              <a:t>하기 위해서는 </a:t>
            </a:r>
            <a:r>
              <a:rPr lang="ko-KR" altLang="en-US" dirty="0" smtClean="0">
                <a:solidFill>
                  <a:srgbClr val="0000CC"/>
                </a:solidFill>
              </a:rPr>
              <a:t>문자열</a:t>
            </a:r>
            <a:r>
              <a:rPr lang="ko-KR" altLang="en-US" dirty="0" smtClean="0"/>
              <a:t>을 </a:t>
            </a:r>
            <a:r>
              <a:rPr lang="ko-KR" altLang="en-US" dirty="0" smtClean="0">
                <a:solidFill>
                  <a:srgbClr val="0000CC"/>
                </a:solidFill>
              </a:rPr>
              <a:t>구성</a:t>
            </a:r>
            <a:r>
              <a:rPr lang="ko-KR" altLang="en-US" dirty="0" smtClean="0"/>
              <a:t>하는 </a:t>
            </a:r>
            <a:r>
              <a:rPr lang="ko-KR" altLang="en-US" dirty="0" smtClean="0">
                <a:solidFill>
                  <a:srgbClr val="0000CC"/>
                </a:solidFill>
              </a:rPr>
              <a:t>문자</a:t>
            </a:r>
            <a:r>
              <a:rPr lang="ko-KR" altLang="en-US" dirty="0" smtClean="0"/>
              <a:t>들을 </a:t>
            </a:r>
            <a:r>
              <a:rPr lang="ko-KR" altLang="en-US" dirty="0" smtClean="0">
                <a:solidFill>
                  <a:srgbClr val="0000CC"/>
                </a:solidFill>
              </a:rPr>
              <a:t>연속적</a:t>
            </a:r>
            <a:r>
              <a:rPr lang="ko-KR" altLang="en-US" dirty="0" smtClean="0"/>
              <a:t>으로 </a:t>
            </a:r>
            <a:r>
              <a:rPr lang="ko-KR" altLang="en-US" dirty="0" smtClean="0">
                <a:solidFill>
                  <a:srgbClr val="0000CC"/>
                </a:solidFill>
              </a:rPr>
              <a:t>저장</a:t>
            </a:r>
            <a:r>
              <a:rPr lang="ko-KR" altLang="en-US" dirty="0" smtClean="0"/>
              <a:t>해야 하기 때문에 </a:t>
            </a:r>
            <a:r>
              <a:rPr lang="en-US" altLang="ko-KR" dirty="0" smtClean="0">
                <a:solidFill>
                  <a:srgbClr val="0000CC"/>
                </a:solidFill>
              </a:rPr>
              <a:t>char</a:t>
            </a:r>
            <a:r>
              <a:rPr lang="ko-KR" altLang="en-US" dirty="0" smtClean="0">
                <a:solidFill>
                  <a:srgbClr val="0000CC"/>
                </a:solidFill>
              </a:rPr>
              <a:t>형 배열을 사용</a:t>
            </a:r>
          </a:p>
          <a:p>
            <a:pPr lvl="1"/>
            <a:r>
              <a:rPr lang="ko-KR" altLang="en-US" dirty="0" smtClean="0">
                <a:solidFill>
                  <a:srgbClr val="0000CC"/>
                </a:solidFill>
              </a:rPr>
              <a:t>배열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자료형은</a:t>
            </a:r>
            <a:r>
              <a:rPr lang="ko-KR" altLang="en-US" dirty="0" smtClean="0"/>
              <a:t> 문자 </a:t>
            </a:r>
            <a:r>
              <a:rPr lang="ko-KR" altLang="en-US" dirty="0" err="1" smtClean="0">
                <a:solidFill>
                  <a:srgbClr val="0000CC"/>
                </a:solidFill>
              </a:rPr>
              <a:t>자료형</a:t>
            </a:r>
            <a:r>
              <a:rPr lang="en-US" altLang="ko-KR" dirty="0" smtClean="0">
                <a:solidFill>
                  <a:srgbClr val="0000CC"/>
                </a:solidFill>
              </a:rPr>
              <a:t>(char)</a:t>
            </a:r>
          </a:p>
          <a:p>
            <a:pPr lvl="1"/>
            <a:r>
              <a:rPr lang="ko-KR" altLang="en-US" b="0" dirty="0"/>
              <a:t>문자 배열의 </a:t>
            </a:r>
            <a:r>
              <a:rPr lang="ko-KR" altLang="en-US" dirty="0">
                <a:solidFill>
                  <a:srgbClr val="0000CC"/>
                </a:solidFill>
              </a:rPr>
              <a:t>초</a:t>
            </a:r>
            <a:r>
              <a:rPr lang="ko-KR" altLang="en-US" b="0" dirty="0" smtClean="0">
                <a:solidFill>
                  <a:srgbClr val="0000CC"/>
                </a:solidFill>
              </a:rPr>
              <a:t>기화</a:t>
            </a:r>
            <a:r>
              <a:rPr lang="ko-KR" altLang="en-US" b="0" dirty="0" smtClean="0"/>
              <a:t>는 문자열 </a:t>
            </a:r>
            <a:r>
              <a:rPr lang="ko-KR" altLang="en-US" b="0" dirty="0"/>
              <a:t>그대로 </a:t>
            </a:r>
            <a:r>
              <a:rPr lang="ko-KR" altLang="en-US" b="0" dirty="0">
                <a:solidFill>
                  <a:srgbClr val="0000CC"/>
                </a:solidFill>
              </a:rPr>
              <a:t>지정</a:t>
            </a:r>
            <a:r>
              <a:rPr lang="ko-KR" altLang="en-US" b="0" dirty="0"/>
              <a:t>하거나 </a:t>
            </a:r>
            <a:r>
              <a:rPr lang="ko-KR" altLang="en-US" b="0" dirty="0" smtClean="0">
                <a:solidFill>
                  <a:srgbClr val="FF0000"/>
                </a:solidFill>
              </a:rPr>
              <a:t>초기 값</a:t>
            </a:r>
            <a:r>
              <a:rPr lang="ko-KR" altLang="en-US" b="0" dirty="0" smtClean="0"/>
              <a:t> </a:t>
            </a:r>
            <a:r>
              <a:rPr lang="ko-KR" altLang="en-US" b="0" dirty="0">
                <a:solidFill>
                  <a:srgbClr val="0000CC"/>
                </a:solidFill>
              </a:rPr>
              <a:t>문자 </a:t>
            </a:r>
            <a:r>
              <a:rPr lang="ko-KR" altLang="en-US" b="0" dirty="0" smtClean="0">
                <a:solidFill>
                  <a:srgbClr val="0000CC"/>
                </a:solidFill>
              </a:rPr>
              <a:t>리스트 </a:t>
            </a:r>
            <a:r>
              <a:rPr lang="ko-KR" altLang="en-US" b="0" dirty="0">
                <a:solidFill>
                  <a:srgbClr val="0000CC"/>
                </a:solidFill>
              </a:rPr>
              <a:t>사용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1"/>
            <a:endParaRPr lang="en-US" altLang="ko-KR" dirty="0" smtClean="0"/>
          </a:p>
          <a:p>
            <a:pPr lvl="1"/>
            <a:endParaRPr lang="ko-KR" altLang="en-US" dirty="0" smtClean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배열 </a:t>
            </a:r>
            <a:r>
              <a:rPr lang="en-US" altLang="ko-KR" dirty="0" smtClean="0"/>
              <a:t>: 1</a:t>
            </a:r>
            <a:r>
              <a:rPr lang="ko-KR" altLang="en-US" dirty="0" smtClean="0"/>
              <a:t>차원 배열</a:t>
            </a:r>
          </a:p>
        </p:txBody>
      </p:sp>
    </p:spTree>
    <p:extLst>
      <p:ext uri="{BB962C8B-B14F-4D97-AF65-F5344CB8AC3E}">
        <p14:creationId xmlns:p14="http://schemas.microsoft.com/office/powerpoint/2010/main" val="57405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>
                <a:solidFill>
                  <a:srgbClr val="0000CC"/>
                </a:solidFill>
              </a:rPr>
              <a:t>문자배열을 문자열 </a:t>
            </a:r>
            <a:r>
              <a:rPr lang="ko-KR" altLang="en-US" dirty="0" smtClean="0">
                <a:solidFill>
                  <a:srgbClr val="0000CC"/>
                </a:solidFill>
                <a:latin typeface="Times New Roman" panose="02020603050405020304" pitchFamily="18" charset="0"/>
              </a:rPr>
              <a:t>“</a:t>
            </a:r>
            <a:r>
              <a:rPr lang="en-US" altLang="ko-KR" dirty="0" smtClean="0">
                <a:solidFill>
                  <a:srgbClr val="0000CC"/>
                </a:solidFill>
              </a:rPr>
              <a:t>String” </a:t>
            </a:r>
            <a:r>
              <a:rPr lang="ko-KR" altLang="en-US" dirty="0" smtClean="0">
                <a:solidFill>
                  <a:srgbClr val="0000CC"/>
                </a:solidFill>
              </a:rPr>
              <a:t>으로 초기화하는 </a:t>
            </a:r>
            <a:r>
              <a:rPr lang="ko-KR" altLang="en-US" dirty="0" smtClean="0">
                <a:solidFill>
                  <a:srgbClr val="FF0000"/>
                </a:solidFill>
              </a:rPr>
              <a:t>예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>
                <a:solidFill>
                  <a:srgbClr val="0000CC"/>
                </a:solidFill>
              </a:rPr>
              <a:t>s1</a:t>
            </a:r>
            <a:r>
              <a:rPr lang="ko-KR" altLang="en-US" dirty="0">
                <a:solidFill>
                  <a:srgbClr val="0000CC"/>
                </a:solidFill>
              </a:rPr>
              <a:t>을 </a:t>
            </a:r>
            <a:r>
              <a:rPr lang="ko-KR" altLang="en-US" dirty="0" smtClean="0">
                <a:solidFill>
                  <a:srgbClr val="0000CC"/>
                </a:solidFill>
              </a:rPr>
              <a:t>초기 값 </a:t>
            </a:r>
            <a:r>
              <a:rPr lang="ko-KR" altLang="en-US" dirty="0">
                <a:solidFill>
                  <a:srgbClr val="0000CC"/>
                </a:solidFill>
              </a:rPr>
              <a:t>문자 리스트를 </a:t>
            </a:r>
            <a:r>
              <a:rPr lang="ko-KR" altLang="en-US" dirty="0" smtClean="0">
                <a:solidFill>
                  <a:srgbClr val="0000CC"/>
                </a:solidFill>
              </a:rPr>
              <a:t>사용 </a:t>
            </a:r>
            <a:r>
              <a:rPr lang="ko-KR" altLang="en-US" dirty="0">
                <a:solidFill>
                  <a:srgbClr val="0000CC"/>
                </a:solidFill>
              </a:rPr>
              <a:t>초기화</a:t>
            </a:r>
            <a:endParaRPr lang="ko-KR" altLang="en-US" dirty="0" smtClean="0">
              <a:solidFill>
                <a:srgbClr val="0000CC"/>
              </a:solidFill>
            </a:endParaRPr>
          </a:p>
          <a:p>
            <a:pPr lvl="2">
              <a:buFontTx/>
              <a:buNone/>
            </a:pPr>
            <a:endParaRPr lang="en-US" altLang="ko-KR" dirty="0" smtClean="0"/>
          </a:p>
          <a:p>
            <a:pPr lvl="2">
              <a:buFontTx/>
              <a:buNone/>
            </a:pPr>
            <a:endParaRPr lang="en-US" altLang="ko-KR" dirty="0" smtClean="0"/>
          </a:p>
          <a:p>
            <a:pPr lvl="2">
              <a:buFontTx/>
              <a:buNone/>
            </a:pPr>
            <a:endParaRPr lang="en-US" altLang="ko-KR" dirty="0" smtClean="0"/>
          </a:p>
          <a:p>
            <a:pPr lvl="2">
              <a:buFontTx/>
              <a:buNone/>
            </a:pPr>
            <a:endParaRPr lang="en-US" altLang="ko-KR" dirty="0" smtClean="0"/>
          </a:p>
          <a:p>
            <a:pPr lvl="2">
              <a:buFontTx/>
              <a:buNone/>
            </a:pPr>
            <a:endParaRPr lang="en-US" altLang="ko-KR" sz="1000" dirty="0" smtClean="0"/>
          </a:p>
          <a:p>
            <a:pPr lvl="2">
              <a:buFontTx/>
              <a:buNone/>
            </a:pPr>
            <a:endParaRPr lang="en-US" altLang="ko-KR" dirty="0" smtClean="0"/>
          </a:p>
          <a:p>
            <a:pPr lvl="2">
              <a:buFontTx/>
              <a:buNone/>
            </a:pPr>
            <a:endParaRPr lang="en-US" altLang="ko-KR" dirty="0" smtClean="0"/>
          </a:p>
          <a:p>
            <a:pPr lvl="1"/>
            <a:endParaRPr lang="ko-KR" altLang="en-US" dirty="0" smtClean="0"/>
          </a:p>
          <a:p>
            <a:pPr marL="0" indent="0">
              <a:buNone/>
            </a:pPr>
            <a:endParaRPr lang="ko-KR" altLang="en-US" dirty="0" smtClean="0"/>
          </a:p>
        </p:txBody>
      </p:sp>
      <p:sp>
        <p:nvSpPr>
          <p:cNvPr id="153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배열 </a:t>
            </a:r>
            <a:r>
              <a:rPr lang="en-US" altLang="ko-KR" dirty="0" smtClean="0"/>
              <a:t>: 1</a:t>
            </a:r>
            <a:r>
              <a:rPr lang="ko-KR" altLang="en-US" dirty="0" smtClean="0"/>
              <a:t>차원 배열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412776"/>
            <a:ext cx="7056784" cy="30166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5355902"/>
            <a:ext cx="7403975" cy="8763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924502" y="1340768"/>
            <a:ext cx="10823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char</a:t>
            </a:r>
            <a:r>
              <a:rPr lang="en-US" altLang="ko-KR" sz="1600" dirty="0"/>
              <a:t>acter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4766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>
                <a:solidFill>
                  <a:srgbClr val="0000CC"/>
                </a:solidFill>
              </a:rPr>
              <a:t>배열 </a:t>
            </a:r>
            <a:r>
              <a:rPr lang="en-US" altLang="ko-KR" dirty="0">
                <a:solidFill>
                  <a:srgbClr val="FF0000"/>
                </a:solidFill>
              </a:rPr>
              <a:t>s1</a:t>
            </a:r>
            <a:r>
              <a:rPr lang="ko-KR" altLang="en-US" dirty="0"/>
              <a:t>과</a:t>
            </a:r>
            <a:r>
              <a:rPr lang="ko-KR" altLang="en-US" dirty="0">
                <a:solidFill>
                  <a:srgbClr val="0000CC"/>
                </a:solidFill>
              </a:rPr>
              <a:t> 배열 </a:t>
            </a:r>
            <a:r>
              <a:rPr lang="en-US" altLang="ko-KR" dirty="0">
                <a:solidFill>
                  <a:srgbClr val="FF0000"/>
                </a:solidFill>
              </a:rPr>
              <a:t>s2</a:t>
            </a:r>
            <a:r>
              <a:rPr lang="en-US" altLang="ko-KR" dirty="0">
                <a:solidFill>
                  <a:srgbClr val="0000CC"/>
                </a:solidFill>
              </a:rPr>
              <a:t> </a:t>
            </a:r>
            <a:r>
              <a:rPr lang="ko-KR" altLang="en-US" dirty="0">
                <a:solidFill>
                  <a:srgbClr val="0000CC"/>
                </a:solidFill>
              </a:rPr>
              <a:t>크기</a:t>
            </a:r>
            <a:r>
              <a:rPr lang="ko-KR" altLang="en-US" dirty="0"/>
              <a:t>를</a:t>
            </a:r>
            <a:r>
              <a:rPr lang="ko-KR" altLang="en-US" dirty="0">
                <a:solidFill>
                  <a:srgbClr val="0000CC"/>
                </a:solidFill>
              </a:rPr>
              <a:t> 똑같이 </a:t>
            </a:r>
            <a:r>
              <a:rPr lang="en-US" altLang="ko-KR" dirty="0">
                <a:solidFill>
                  <a:srgbClr val="FF0000"/>
                </a:solidFill>
              </a:rPr>
              <a:t>6</a:t>
            </a:r>
            <a:r>
              <a:rPr lang="ko-KR" altLang="en-US" dirty="0"/>
              <a:t>으로</a:t>
            </a:r>
            <a:r>
              <a:rPr lang="ko-KR" altLang="en-US" dirty="0">
                <a:solidFill>
                  <a:srgbClr val="0000CC"/>
                </a:solidFill>
              </a:rPr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선언 시 저장 공간 부족 </a:t>
            </a:r>
            <a:r>
              <a:rPr lang="ko-KR" altLang="en-US" dirty="0" smtClean="0">
                <a:solidFill>
                  <a:srgbClr val="FF0000"/>
                </a:solidFill>
              </a:rPr>
              <a:t>오류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>
              <a:buFontTx/>
              <a:buNone/>
            </a:pPr>
            <a:endParaRPr lang="en-US" altLang="ko-KR" dirty="0" smtClean="0"/>
          </a:p>
          <a:p>
            <a:pPr lvl="2">
              <a:buFontTx/>
              <a:buNone/>
            </a:pPr>
            <a:endParaRPr lang="en-US" altLang="ko-KR" dirty="0" smtClean="0"/>
          </a:p>
          <a:p>
            <a:pPr lvl="2">
              <a:buFontTx/>
              <a:buNone/>
            </a:pPr>
            <a:endParaRPr lang="en-US" altLang="ko-KR" dirty="0" smtClean="0"/>
          </a:p>
          <a:p>
            <a:pPr lvl="2">
              <a:buFontTx/>
              <a:buNone/>
            </a:pPr>
            <a:endParaRPr lang="en-US" altLang="ko-KR" dirty="0" smtClean="0"/>
          </a:p>
          <a:p>
            <a:pPr lvl="2">
              <a:buFontTx/>
              <a:buNone/>
            </a:pPr>
            <a:endParaRPr lang="en-US" altLang="ko-KR" sz="1000" dirty="0" smtClean="0"/>
          </a:p>
          <a:p>
            <a:pPr lvl="2">
              <a:buFontTx/>
              <a:buNone/>
            </a:pPr>
            <a:endParaRPr lang="en-US" altLang="ko-KR" dirty="0" smtClean="0"/>
          </a:p>
          <a:p>
            <a:pPr lvl="2">
              <a:buFontTx/>
              <a:buNone/>
            </a:pPr>
            <a:endParaRPr lang="en-US" altLang="ko-KR" dirty="0" smtClean="0"/>
          </a:p>
          <a:p>
            <a:pPr lvl="1"/>
            <a:endParaRPr lang="ko-KR" altLang="en-US" dirty="0" smtClean="0"/>
          </a:p>
          <a:p>
            <a:pPr marL="0" indent="0">
              <a:buNone/>
            </a:pPr>
            <a:endParaRPr lang="ko-KR" altLang="en-US" dirty="0" smtClean="0"/>
          </a:p>
        </p:txBody>
      </p:sp>
      <p:sp>
        <p:nvSpPr>
          <p:cNvPr id="153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배열 </a:t>
            </a:r>
            <a:r>
              <a:rPr lang="en-US" altLang="ko-KR" dirty="0" smtClean="0"/>
              <a:t>: 1</a:t>
            </a:r>
            <a:r>
              <a:rPr lang="ko-KR" altLang="en-US" dirty="0" smtClean="0"/>
              <a:t>차원 배열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33" y="1700808"/>
            <a:ext cx="4027363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181" y="1724800"/>
            <a:ext cx="4166989" cy="4179904"/>
          </a:xfrm>
          <a:prstGeom prst="rect">
            <a:avLst/>
          </a:prstGeom>
        </p:spPr>
      </p:pic>
      <p:cxnSp>
        <p:nvCxnSpPr>
          <p:cNvPr id="4" name="직선 화살표 연결선 3"/>
          <p:cNvCxnSpPr/>
          <p:nvPr/>
        </p:nvCxnSpPr>
        <p:spPr>
          <a:xfrm flipH="1" flipV="1">
            <a:off x="2051720" y="3140968"/>
            <a:ext cx="2952328" cy="1512168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5004048" y="4823440"/>
            <a:ext cx="3856488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09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>
                <a:solidFill>
                  <a:srgbClr val="0000CC"/>
                </a:solidFill>
              </a:rPr>
              <a:t>예제 </a:t>
            </a:r>
            <a:r>
              <a:rPr lang="en-US" altLang="ko-KR" dirty="0" smtClean="0">
                <a:solidFill>
                  <a:srgbClr val="0000CC"/>
                </a:solidFill>
              </a:rPr>
              <a:t>2-4</a:t>
            </a:r>
            <a:r>
              <a:rPr lang="en-US" altLang="ko-KR" dirty="0" smtClean="0"/>
              <a:t>] </a:t>
            </a:r>
            <a:r>
              <a:rPr lang="ko-KR" altLang="en-US" dirty="0"/>
              <a:t>문자 </a:t>
            </a:r>
            <a:r>
              <a:rPr lang="ko-KR" altLang="en-US" dirty="0">
                <a:solidFill>
                  <a:srgbClr val="0000CC"/>
                </a:solidFill>
              </a:rPr>
              <a:t>배열</a:t>
            </a:r>
            <a:r>
              <a:rPr lang="ko-KR" altLang="en-US" dirty="0"/>
              <a:t>에 </a:t>
            </a:r>
            <a:r>
              <a:rPr lang="ko-KR" altLang="en-US" dirty="0">
                <a:solidFill>
                  <a:srgbClr val="0000CC"/>
                </a:solidFill>
              </a:rPr>
              <a:t>문자열</a:t>
            </a:r>
            <a:r>
              <a:rPr lang="ko-KR" altLang="en-US" dirty="0"/>
              <a:t>을 </a:t>
            </a:r>
            <a:r>
              <a:rPr lang="ko-KR" altLang="en-US" dirty="0">
                <a:solidFill>
                  <a:srgbClr val="FF0000"/>
                </a:solidFill>
              </a:rPr>
              <a:t>저장</a:t>
            </a:r>
            <a:r>
              <a:rPr lang="ko-KR" altLang="en-US" dirty="0"/>
              <a:t>하고 </a:t>
            </a:r>
            <a:r>
              <a:rPr lang="ko-KR" altLang="en-US" dirty="0" smtClean="0">
                <a:solidFill>
                  <a:srgbClr val="FF0000"/>
                </a:solidFill>
              </a:rPr>
              <a:t>출력</a:t>
            </a:r>
            <a:r>
              <a:rPr lang="ko-KR" altLang="en-US" dirty="0" smtClean="0"/>
              <a:t>하기</a:t>
            </a:r>
            <a:endParaRPr lang="en-US" altLang="ko-KR" dirty="0" smtClean="0"/>
          </a:p>
          <a:p>
            <a:pPr marL="627062" lvl="2" indent="0">
              <a:buNone/>
            </a:pP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</p:txBody>
      </p:sp>
      <p:sp>
        <p:nvSpPr>
          <p:cNvPr id="102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배열 </a:t>
            </a:r>
            <a:r>
              <a:rPr lang="en-US" altLang="ko-KR" dirty="0" smtClean="0"/>
              <a:t>: 1</a:t>
            </a:r>
            <a:r>
              <a:rPr lang="ko-KR" altLang="en-US" dirty="0" smtClean="0"/>
              <a:t>차원 배열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12776"/>
            <a:ext cx="602932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3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>
                <a:solidFill>
                  <a:srgbClr val="0000CC"/>
                </a:solidFill>
              </a:rPr>
              <a:t>예제 </a:t>
            </a:r>
            <a:r>
              <a:rPr lang="en-US" altLang="ko-KR" dirty="0" smtClean="0">
                <a:solidFill>
                  <a:srgbClr val="0000CC"/>
                </a:solidFill>
              </a:rPr>
              <a:t>2-5</a:t>
            </a:r>
            <a:r>
              <a:rPr lang="en-US" altLang="ko-KR" dirty="0" smtClean="0"/>
              <a:t>] </a:t>
            </a:r>
            <a:r>
              <a:rPr lang="ko-KR" altLang="en-US" dirty="0"/>
              <a:t>입력한 </a:t>
            </a:r>
            <a:r>
              <a:rPr lang="ko-KR" altLang="en-US" dirty="0">
                <a:solidFill>
                  <a:srgbClr val="0000CC"/>
                </a:solidFill>
              </a:rPr>
              <a:t>문자열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FF0000"/>
                </a:solidFill>
              </a:rPr>
              <a:t>길이</a:t>
            </a:r>
            <a:r>
              <a:rPr lang="ko-KR" altLang="en-US" dirty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계산</a:t>
            </a:r>
            <a:r>
              <a:rPr lang="ko-KR" altLang="en-US" dirty="0" smtClean="0"/>
              <a:t>하기</a:t>
            </a:r>
            <a:endParaRPr lang="en-US" altLang="ko-KR" dirty="0" smtClean="0"/>
          </a:p>
          <a:p>
            <a:pPr marL="627062" lvl="2" indent="0">
              <a:buNone/>
            </a:pP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</p:txBody>
      </p:sp>
      <p:sp>
        <p:nvSpPr>
          <p:cNvPr id="102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배열 </a:t>
            </a:r>
            <a:r>
              <a:rPr lang="en-US" altLang="ko-KR" dirty="0" smtClean="0"/>
              <a:t>: 1</a:t>
            </a:r>
            <a:r>
              <a:rPr lang="ko-KR" altLang="en-US" dirty="0" smtClean="0"/>
              <a:t>차원 배열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412776"/>
            <a:ext cx="661987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3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0000CC"/>
                </a:solidFill>
              </a:rPr>
              <a:t>다차원 배열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2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r>
              <a:rPr lang="ko-KR" altLang="en-US" dirty="0" smtClean="0">
                <a:solidFill>
                  <a:srgbClr val="FF0000"/>
                </a:solidFill>
              </a:rPr>
              <a:t>차원 </a:t>
            </a:r>
            <a:r>
              <a:rPr lang="ko-KR" altLang="en-US" dirty="0" smtClean="0">
                <a:solidFill>
                  <a:srgbClr val="0000CC"/>
                </a:solidFill>
              </a:rPr>
              <a:t>이상의 배열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2"/>
            <a:endParaRPr lang="en-US" altLang="ko-KR" dirty="0" smtClean="0"/>
          </a:p>
          <a:p>
            <a:r>
              <a:rPr lang="ko-KR" altLang="en-US" dirty="0" smtClean="0">
                <a:solidFill>
                  <a:srgbClr val="0000CC"/>
                </a:solidFill>
              </a:rPr>
              <a:t>다차원 배열의 선언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1"/>
            <a:r>
              <a:rPr lang="ko-KR" altLang="en-US" dirty="0" smtClean="0"/>
              <a:t>배열의 차수 만큼 </a:t>
            </a:r>
            <a:r>
              <a:rPr lang="en-US" altLang="ko-KR" dirty="0" smtClean="0"/>
              <a:t>[</a:t>
            </a:r>
            <a:r>
              <a:rPr lang="ko-KR" altLang="en-US" dirty="0" smtClean="0"/>
              <a:t>배열크기</a:t>
            </a:r>
            <a:r>
              <a:rPr lang="en-US" altLang="ko-KR" dirty="0" smtClean="0"/>
              <a:t>] </a:t>
            </a:r>
            <a:r>
              <a:rPr lang="ko-KR" altLang="en-US" dirty="0" smtClean="0">
                <a:solidFill>
                  <a:srgbClr val="0000CC"/>
                </a:solidFill>
              </a:rPr>
              <a:t>항목</a:t>
            </a:r>
            <a:r>
              <a:rPr lang="ko-KR" altLang="en-US" dirty="0" smtClean="0"/>
              <a:t>을 </a:t>
            </a:r>
            <a:r>
              <a:rPr lang="ko-KR" altLang="en-US" dirty="0" smtClean="0">
                <a:solidFill>
                  <a:srgbClr val="0000CC"/>
                </a:solidFill>
              </a:rPr>
              <a:t>추가</a:t>
            </a:r>
            <a:endParaRPr lang="ko-KR" altLang="en-US" sz="2400" dirty="0" smtClean="0">
              <a:solidFill>
                <a:srgbClr val="0000CC"/>
              </a:solidFill>
            </a:endParaRPr>
          </a:p>
          <a:p>
            <a:pPr lvl="1"/>
            <a:r>
              <a:rPr lang="en-US" altLang="ko-KR" dirty="0" smtClean="0">
                <a:solidFill>
                  <a:srgbClr val="0000CC"/>
                </a:solidFill>
              </a:rPr>
              <a:t>2</a:t>
            </a:r>
            <a:r>
              <a:rPr lang="ko-KR" altLang="en-US" dirty="0" smtClean="0">
                <a:solidFill>
                  <a:srgbClr val="0000CC"/>
                </a:solidFill>
              </a:rPr>
              <a:t>차원 배열의 선언 형식</a:t>
            </a:r>
          </a:p>
          <a:p>
            <a:pPr lvl="1"/>
            <a:endParaRPr lang="ko-KR" altLang="en-US" dirty="0" smtClean="0"/>
          </a:p>
          <a:p>
            <a:pPr lvl="3"/>
            <a:endParaRPr lang="ko-KR" altLang="en-US" dirty="0" smtClean="0"/>
          </a:p>
          <a:p>
            <a:pPr lvl="3"/>
            <a:endParaRPr lang="ko-KR" altLang="en-US" dirty="0" smtClean="0"/>
          </a:p>
        </p:txBody>
      </p:sp>
      <p:sp>
        <p:nvSpPr>
          <p:cNvPr id="1638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배열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다차원 배열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3429000"/>
            <a:ext cx="7324725" cy="22955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잉크 1"/>
              <p14:cNvContentPartPr/>
              <p14:nvPr/>
            </p14:nvContentPartPr>
            <p14:xfrm>
              <a:off x="3645000" y="1168560"/>
              <a:ext cx="4991400" cy="248292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35640" y="1159200"/>
                <a:ext cx="5010120" cy="250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619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>
                <a:solidFill>
                  <a:srgbClr val="0000CC"/>
                </a:solidFill>
              </a:rPr>
              <a:t>2</a:t>
            </a:r>
            <a:r>
              <a:rPr lang="ko-KR" altLang="en-US" dirty="0" smtClean="0">
                <a:solidFill>
                  <a:srgbClr val="0000CC"/>
                </a:solidFill>
              </a:rPr>
              <a:t>차원 배열 선언의 논리적 구조와 물리적 구조 </a:t>
            </a:r>
            <a:r>
              <a:rPr lang="ko-KR" altLang="en-US" dirty="0" smtClean="0">
                <a:solidFill>
                  <a:srgbClr val="FF0000"/>
                </a:solidFill>
              </a:rPr>
              <a:t>예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2"/>
            <a:endParaRPr lang="ko-KR" altLang="en-US" dirty="0" smtClean="0"/>
          </a:p>
        </p:txBody>
      </p:sp>
      <p:sp>
        <p:nvSpPr>
          <p:cNvPr id="1741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배열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다차원 배열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00808"/>
            <a:ext cx="8280000" cy="3191404"/>
          </a:xfrm>
          <a:prstGeom prst="rect">
            <a:avLst/>
          </a:prstGeom>
        </p:spPr>
      </p:pic>
      <p:sp>
        <p:nvSpPr>
          <p:cNvPr id="2" name="오른쪽 화살표 1"/>
          <p:cNvSpPr/>
          <p:nvPr/>
        </p:nvSpPr>
        <p:spPr>
          <a:xfrm>
            <a:off x="6732240" y="3645024"/>
            <a:ext cx="432048" cy="21602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68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r>
              <a:rPr lang="ko-KR" altLang="en-US" dirty="0" smtClean="0">
                <a:solidFill>
                  <a:srgbClr val="FF0000"/>
                </a:solidFill>
              </a:rPr>
              <a:t>차원 </a:t>
            </a:r>
            <a:r>
              <a:rPr lang="ko-KR" altLang="en-US" dirty="0" smtClean="0">
                <a:solidFill>
                  <a:srgbClr val="0000CC"/>
                </a:solidFill>
              </a:rPr>
              <a:t>배열</a:t>
            </a:r>
            <a:r>
              <a:rPr lang="ko-KR" altLang="en-US" dirty="0" smtClean="0"/>
              <a:t>의</a:t>
            </a:r>
            <a:r>
              <a:rPr lang="ko-KR" altLang="en-US" dirty="0" smtClean="0">
                <a:solidFill>
                  <a:srgbClr val="0000CC"/>
                </a:solidFill>
              </a:rPr>
              <a:t> 선언 형식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2"/>
            <a:endParaRPr lang="ko-KR" altLang="en-US" dirty="0" smtClean="0"/>
          </a:p>
        </p:txBody>
      </p:sp>
      <p:sp>
        <p:nvSpPr>
          <p:cNvPr id="1741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배열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다차원 배열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12776"/>
            <a:ext cx="8280000" cy="14433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2996952"/>
            <a:ext cx="4400550" cy="24098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잉크 3"/>
              <p14:cNvContentPartPr/>
              <p14:nvPr/>
            </p14:nvContentPartPr>
            <p14:xfrm>
              <a:off x="2387520" y="901800"/>
              <a:ext cx="2946960" cy="1911600"/>
            </p14:xfrm>
          </p:contentPart>
        </mc:Choice>
        <mc:Fallback>
          <p:pic>
            <p:nvPicPr>
              <p:cNvPr id="4" name="잉크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78160" y="892440"/>
                <a:ext cx="2965680" cy="193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71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>
                <a:solidFill>
                  <a:srgbClr val="0000CC"/>
                </a:solidFill>
              </a:rPr>
              <a:t>3</a:t>
            </a:r>
            <a:r>
              <a:rPr lang="ko-KR" altLang="en-US" dirty="0" smtClean="0">
                <a:solidFill>
                  <a:srgbClr val="0000CC"/>
                </a:solidFill>
              </a:rPr>
              <a:t>차원 배열 선언 </a:t>
            </a:r>
            <a:r>
              <a:rPr lang="ko-KR" altLang="en-US" dirty="0" smtClean="0">
                <a:solidFill>
                  <a:srgbClr val="FF0000"/>
                </a:solidFill>
              </a:rPr>
              <a:t>예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2"/>
            <a:endParaRPr lang="ko-KR" altLang="en-US" dirty="0" smtClean="0">
              <a:solidFill>
                <a:srgbClr val="0000CC"/>
              </a:solidFill>
            </a:endParaRPr>
          </a:p>
        </p:txBody>
      </p:sp>
      <p:sp>
        <p:nvSpPr>
          <p:cNvPr id="1741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배열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다차원 배열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04" y="1268760"/>
            <a:ext cx="8640000" cy="485295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04" y="4014208"/>
            <a:ext cx="1944216" cy="7566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896" y="1003771"/>
            <a:ext cx="3744416" cy="157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06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CC"/>
                </a:solidFill>
              </a:rPr>
              <a:t>학습목표</a:t>
            </a:r>
          </a:p>
          <a:p>
            <a:pPr lvl="1"/>
            <a:r>
              <a:rPr lang="ko-KR" altLang="en-US" dirty="0" smtClean="0">
                <a:solidFill>
                  <a:srgbClr val="0000CC"/>
                </a:solidFill>
              </a:rPr>
              <a:t>배열 </a:t>
            </a:r>
            <a:r>
              <a:rPr lang="ko-KR" altLang="en-US" dirty="0" err="1">
                <a:solidFill>
                  <a:srgbClr val="0000CC"/>
                </a:solidFill>
              </a:rPr>
              <a:t>자료형</a:t>
            </a:r>
            <a:r>
              <a:rPr lang="ko-KR" altLang="en-US" dirty="0" err="1"/>
              <a:t>을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이해</a:t>
            </a:r>
            <a:r>
              <a:rPr lang="ko-KR" altLang="en-US" dirty="0"/>
              <a:t>하고 </a:t>
            </a:r>
            <a:r>
              <a:rPr lang="ko-KR" altLang="en-US" dirty="0">
                <a:solidFill>
                  <a:srgbClr val="0000CC"/>
                </a:solidFill>
              </a:rPr>
              <a:t>배열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0000CC"/>
                </a:solidFill>
              </a:rPr>
              <a:t>구현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방법</a:t>
            </a:r>
            <a:r>
              <a:rPr lang="ko-KR" altLang="en-US" dirty="0"/>
              <a:t>을 알아본다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smtClean="0">
                <a:solidFill>
                  <a:srgbClr val="0000CC"/>
                </a:solidFill>
              </a:rPr>
              <a:t>포인터</a:t>
            </a:r>
            <a:r>
              <a:rPr lang="ko-KR" altLang="en-US" dirty="0" smtClean="0"/>
              <a:t>의 </a:t>
            </a:r>
            <a:r>
              <a:rPr lang="ko-KR" altLang="en-US" dirty="0">
                <a:solidFill>
                  <a:srgbClr val="0000CC"/>
                </a:solidFill>
              </a:rPr>
              <a:t>의미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0000CC"/>
                </a:solidFill>
              </a:rPr>
              <a:t>이해</a:t>
            </a:r>
            <a:r>
              <a:rPr lang="ko-KR" altLang="en-US" dirty="0"/>
              <a:t>하고 </a:t>
            </a:r>
            <a:r>
              <a:rPr lang="ko-KR" altLang="en-US" dirty="0">
                <a:solidFill>
                  <a:srgbClr val="0000CC"/>
                </a:solidFill>
              </a:rPr>
              <a:t>구현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방법</a:t>
            </a:r>
            <a:r>
              <a:rPr lang="ko-KR" altLang="en-US" dirty="0"/>
              <a:t>을 알아본다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smtClean="0">
                <a:solidFill>
                  <a:srgbClr val="0000CC"/>
                </a:solidFill>
              </a:rPr>
              <a:t>구조체 </a:t>
            </a:r>
            <a:r>
              <a:rPr lang="ko-KR" altLang="en-US" dirty="0" err="1">
                <a:solidFill>
                  <a:srgbClr val="0000CC"/>
                </a:solidFill>
              </a:rPr>
              <a:t>자료형</a:t>
            </a:r>
            <a:r>
              <a:rPr lang="ko-KR" altLang="en-US" dirty="0" err="1"/>
              <a:t>을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이해</a:t>
            </a:r>
            <a:r>
              <a:rPr lang="ko-KR" altLang="en-US" dirty="0"/>
              <a:t>하고 </a:t>
            </a:r>
            <a:r>
              <a:rPr lang="ko-KR" altLang="en-US" dirty="0">
                <a:solidFill>
                  <a:srgbClr val="0000CC"/>
                </a:solidFill>
              </a:rPr>
              <a:t>구현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방법</a:t>
            </a:r>
            <a:r>
              <a:rPr lang="ko-KR" altLang="en-US" dirty="0"/>
              <a:t>을 알아본다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smtClean="0">
                <a:solidFill>
                  <a:srgbClr val="0000CC"/>
                </a:solidFill>
              </a:rPr>
              <a:t>재귀호출</a:t>
            </a:r>
            <a:r>
              <a:rPr lang="ko-KR" altLang="en-US" dirty="0" smtClean="0"/>
              <a:t>의 </a:t>
            </a:r>
            <a:r>
              <a:rPr lang="ko-KR" altLang="en-US" dirty="0">
                <a:solidFill>
                  <a:srgbClr val="0000CC"/>
                </a:solidFill>
              </a:rPr>
              <a:t>의미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0000CC"/>
                </a:solidFill>
              </a:rPr>
              <a:t>이해</a:t>
            </a:r>
            <a:r>
              <a:rPr lang="ko-KR" altLang="en-US" dirty="0"/>
              <a:t>하고 </a:t>
            </a:r>
            <a:r>
              <a:rPr lang="ko-KR" altLang="en-US" dirty="0">
                <a:solidFill>
                  <a:srgbClr val="0000CC"/>
                </a:solidFill>
              </a:rPr>
              <a:t>구현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방법</a:t>
            </a:r>
            <a:r>
              <a:rPr lang="ko-KR" altLang="en-US" dirty="0"/>
              <a:t>을 알아본다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 smtClean="0">
                <a:solidFill>
                  <a:srgbClr val="0000CC"/>
                </a:solidFill>
              </a:rPr>
              <a:t>내용</a:t>
            </a:r>
            <a:endParaRPr lang="ko-KR" altLang="en-US" dirty="0">
              <a:solidFill>
                <a:srgbClr val="0000CC"/>
              </a:solidFill>
            </a:endParaRPr>
          </a:p>
          <a:p>
            <a:pPr lvl="1"/>
            <a:r>
              <a:rPr lang="en-US" altLang="ko-KR" dirty="0">
                <a:solidFill>
                  <a:srgbClr val="0000CC"/>
                </a:solidFill>
              </a:rPr>
              <a:t>01 </a:t>
            </a:r>
            <a:r>
              <a:rPr lang="ko-KR" altLang="en-US" dirty="0" smtClean="0">
                <a:solidFill>
                  <a:srgbClr val="0000CC"/>
                </a:solidFill>
              </a:rPr>
              <a:t>배열</a:t>
            </a:r>
            <a:endParaRPr lang="ko-KR" altLang="en-US" dirty="0">
              <a:solidFill>
                <a:srgbClr val="0000CC"/>
              </a:solidFill>
            </a:endParaRPr>
          </a:p>
          <a:p>
            <a:pPr lvl="1"/>
            <a:r>
              <a:rPr lang="en-US" altLang="ko-KR" dirty="0">
                <a:solidFill>
                  <a:srgbClr val="0000CC"/>
                </a:solidFill>
              </a:rPr>
              <a:t>02 </a:t>
            </a:r>
            <a:r>
              <a:rPr lang="ko-KR" altLang="en-US" dirty="0">
                <a:solidFill>
                  <a:srgbClr val="0000CC"/>
                </a:solidFill>
              </a:rPr>
              <a:t>포인터</a:t>
            </a:r>
          </a:p>
          <a:p>
            <a:pPr lvl="1"/>
            <a:r>
              <a:rPr lang="en-US" altLang="ko-KR" dirty="0">
                <a:solidFill>
                  <a:srgbClr val="0000CC"/>
                </a:solidFill>
              </a:rPr>
              <a:t>03 </a:t>
            </a:r>
            <a:r>
              <a:rPr lang="ko-KR" altLang="en-US" dirty="0">
                <a:solidFill>
                  <a:srgbClr val="0000CC"/>
                </a:solidFill>
              </a:rPr>
              <a:t>구조체</a:t>
            </a:r>
          </a:p>
          <a:p>
            <a:pPr lvl="1"/>
            <a:r>
              <a:rPr lang="en-US" altLang="ko-KR" dirty="0">
                <a:solidFill>
                  <a:srgbClr val="0000CC"/>
                </a:solidFill>
              </a:rPr>
              <a:t>04 </a:t>
            </a:r>
            <a:r>
              <a:rPr lang="ko-KR" altLang="en-US" dirty="0">
                <a:solidFill>
                  <a:srgbClr val="0000CC"/>
                </a:solidFill>
              </a:rPr>
              <a:t>재귀호출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3356992"/>
            <a:ext cx="5112568" cy="273054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/>
              <p14:cNvContentPartPr/>
              <p14:nvPr/>
            </p14:nvContentPartPr>
            <p14:xfrm>
              <a:off x="2158920" y="4089240"/>
              <a:ext cx="438480" cy="1016640"/>
            </p14:xfrm>
          </p:contentPart>
        </mc:Choice>
        <mc:Fallback>
          <p:pic>
            <p:nvPicPr>
              <p:cNvPr id="4" name="잉크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9560" y="4079880"/>
                <a:ext cx="457200" cy="103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608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177710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800" dirty="0" smtClean="0">
                <a:solidFill>
                  <a:srgbClr val="0000CC"/>
                </a:solidFill>
              </a:rPr>
              <a:t>알고리즘</a:t>
            </a:r>
            <a:r>
              <a:rPr lang="ko-KR" altLang="en-US" sz="1800" dirty="0" smtClean="0"/>
              <a:t>은 어떤 </a:t>
            </a:r>
            <a:r>
              <a:rPr lang="ko-KR" altLang="en-US" sz="1800" dirty="0" smtClean="0">
                <a:solidFill>
                  <a:srgbClr val="0000CC"/>
                </a:solidFill>
              </a:rPr>
              <a:t>문제</a:t>
            </a:r>
            <a:r>
              <a:rPr lang="ko-KR" altLang="en-US" sz="1800" dirty="0" smtClean="0"/>
              <a:t>를 </a:t>
            </a:r>
            <a:r>
              <a:rPr lang="ko-KR" altLang="en-US" sz="1800" dirty="0" smtClean="0">
                <a:solidFill>
                  <a:srgbClr val="FF0000"/>
                </a:solidFill>
              </a:rPr>
              <a:t>해결</a:t>
            </a:r>
            <a:r>
              <a:rPr lang="ko-KR" altLang="en-US" sz="1800" dirty="0" smtClean="0"/>
              <a:t>하기 위한 </a:t>
            </a:r>
            <a:r>
              <a:rPr lang="ko-KR" altLang="en-US" sz="1800" dirty="0" smtClean="0">
                <a:solidFill>
                  <a:srgbClr val="FF0000"/>
                </a:solidFill>
              </a:rPr>
              <a:t>처리</a:t>
            </a:r>
            <a:r>
              <a:rPr lang="ko-KR" altLang="en-US" sz="1800" dirty="0" smtClean="0"/>
              <a:t> </a:t>
            </a:r>
            <a:r>
              <a:rPr lang="ko-KR" altLang="en-US" sz="1800" dirty="0" smtClean="0">
                <a:solidFill>
                  <a:srgbClr val="FF0000"/>
                </a:solidFill>
              </a:rPr>
              <a:t>절차</a:t>
            </a:r>
            <a:r>
              <a:rPr lang="ko-KR" altLang="en-US" sz="1800" dirty="0" smtClean="0"/>
              <a:t>임</a:t>
            </a:r>
            <a:endParaRPr lang="en-US" altLang="ko-KR" sz="18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 smtClean="0">
                <a:solidFill>
                  <a:srgbClr val="FF0000"/>
                </a:solidFill>
              </a:rPr>
              <a:t>   문제</a:t>
            </a:r>
            <a:r>
              <a:rPr lang="en-US" altLang="ko-KR" sz="1800" dirty="0" smtClean="0">
                <a:solidFill>
                  <a:srgbClr val="FF0000"/>
                </a:solidFill>
              </a:rPr>
              <a:t>1) </a:t>
            </a:r>
            <a:r>
              <a:rPr lang="en-US" altLang="ko-KR" sz="1800" dirty="0" smtClean="0"/>
              <a:t>1~100</a:t>
            </a:r>
            <a:r>
              <a:rPr lang="ko-KR" altLang="en-US" sz="1800" dirty="0" smtClean="0"/>
              <a:t>까지 </a:t>
            </a:r>
            <a:r>
              <a:rPr lang="ko-KR" altLang="en-US" sz="1800" dirty="0" smtClean="0">
                <a:solidFill>
                  <a:srgbClr val="0000CC"/>
                </a:solidFill>
              </a:rPr>
              <a:t>합</a:t>
            </a:r>
            <a:r>
              <a:rPr lang="ko-KR" altLang="en-US" sz="1800" dirty="0" smtClean="0"/>
              <a:t>을 구해보자</a:t>
            </a:r>
            <a:endParaRPr lang="en-US" altLang="ko-KR" sz="18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       (1) </a:t>
            </a:r>
            <a:r>
              <a:rPr lang="ko-KR" altLang="en-US" sz="1800" dirty="0" smtClean="0"/>
              <a:t>문제 분석</a:t>
            </a:r>
            <a:endParaRPr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문제</a:t>
            </a:r>
            <a:r>
              <a:rPr lang="en-US" altLang="ko-KR" dirty="0" smtClean="0"/>
              <a:t>) </a:t>
            </a:r>
            <a:r>
              <a:rPr lang="ko-KR" altLang="en-US" dirty="0" smtClean="0"/>
              <a:t>알고리즘 </a:t>
            </a:r>
            <a:r>
              <a:rPr lang="en-US" altLang="ko-KR" dirty="0" smtClean="0"/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수열</a:t>
            </a:r>
            <a:r>
              <a:rPr lang="ko-KR" altLang="en-US" dirty="0" smtClean="0"/>
              <a:t> 문제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403648" y="2344827"/>
            <a:ext cx="6264696" cy="1914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1)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 숫자 카운터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합을 구하기 위해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altLang="ko-KR" sz="1400" b="1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>
                <a:solidFill>
                  <a:srgbClr val="000000"/>
                </a:solidFill>
                <a:latin typeface="+mn-ea"/>
                <a:ea typeface="+mn-ea"/>
              </a:rPr>
              <a:t>①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어떻게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 카운터 하는가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?  1  2  3  4 . . . . 100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까지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ko-KR" altLang="en-US" sz="1200" b="1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>
                <a:solidFill>
                  <a:srgbClr val="000000"/>
                </a:solidFill>
                <a:latin typeface="+mn-ea"/>
                <a:ea typeface="+mn-ea"/>
              </a:rPr>
              <a:t>② 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카운터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증가 치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값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)? 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매번 카운터 시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1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씩 증가 함 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→</a:t>
            </a:r>
            <a:endParaRPr lang="en-US" altLang="ko-KR" sz="1200" b="1" kern="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③ 카운터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시작 숫자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(0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부터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, 1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부터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, -1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부터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endParaRPr lang="ko-KR" altLang="en-US" sz="1200" b="1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>
                <a:solidFill>
                  <a:srgbClr val="000000"/>
                </a:solidFill>
                <a:latin typeface="+mn-ea"/>
                <a:ea typeface="+mn-ea"/>
              </a:rPr>
              <a:t>④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카운터 변수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는 무엇으로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? (C =Counter, </a:t>
            </a:r>
            <a:r>
              <a:rPr lang="en-US" altLang="ko-KR" sz="1200" b="1" kern="0" dirty="0" err="1" smtClean="0">
                <a:solidFill>
                  <a:srgbClr val="000000"/>
                </a:solidFill>
                <a:latin typeface="+mn-ea"/>
                <a:ea typeface="+mn-ea"/>
              </a:rPr>
              <a:t>i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=integer … )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⑤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합계 </a:t>
            </a:r>
            <a:r>
              <a:rPr lang="ko-KR" altLang="en-US" sz="1200" b="1" kern="0" dirty="0">
                <a:solidFill>
                  <a:srgbClr val="FF0000"/>
                </a:solidFill>
                <a:latin typeface="+mn-ea"/>
                <a:ea typeface="+mn-ea"/>
              </a:rPr>
              <a:t>변수</a:t>
            </a:r>
            <a:r>
              <a:rPr lang="ko-KR" altLang="en-US" sz="1200" b="1" kern="0" dirty="0">
                <a:solidFill>
                  <a:srgbClr val="000000"/>
                </a:solidFill>
                <a:latin typeface="+mn-ea"/>
                <a:ea typeface="+mn-ea"/>
              </a:rPr>
              <a:t>는 무엇으로 </a:t>
            </a:r>
            <a:r>
              <a:rPr lang="en-US" altLang="ko-KR" sz="1200" b="1" kern="0" dirty="0">
                <a:solidFill>
                  <a:srgbClr val="000000"/>
                </a:solidFill>
                <a:latin typeface="+mn-ea"/>
                <a:ea typeface="+mn-ea"/>
              </a:rPr>
              <a:t>?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(S =Sum,  HAP,  </a:t>
            </a:r>
            <a:r>
              <a:rPr lang="en-US" altLang="ko-KR" sz="1200" b="1" kern="0" dirty="0">
                <a:solidFill>
                  <a:srgbClr val="000000"/>
                </a:solidFill>
                <a:latin typeface="+mn-ea"/>
                <a:ea typeface="+mn-ea"/>
              </a:rPr>
              <a:t>…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endParaRPr lang="ko-KR" altLang="en-US" sz="1200" b="1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792" y="2865028"/>
            <a:ext cx="1851273" cy="50319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369376" y="4282045"/>
            <a:ext cx="6264696" cy="1914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2)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 숫자 카운터 </a:t>
            </a:r>
            <a:r>
              <a:rPr lang="ko-KR" altLang="en-US" sz="1400" b="1" kern="0" dirty="0" smtClean="0">
                <a:solidFill>
                  <a:srgbClr val="FF0000"/>
                </a:solidFill>
                <a:latin typeface="+mn-ea"/>
                <a:ea typeface="+mn-ea"/>
              </a:rPr>
              <a:t>종료 비교 어떻게</a:t>
            </a:r>
            <a:r>
              <a:rPr lang="en-US" altLang="ko-KR" sz="1400" b="1" kern="0" dirty="0" smtClean="0">
                <a:solidFill>
                  <a:srgbClr val="FF0000"/>
                </a:solidFill>
                <a:latin typeface="+mn-ea"/>
                <a:ea typeface="+mn-ea"/>
              </a:rPr>
              <a:t>?</a:t>
            </a:r>
            <a:r>
              <a:rPr lang="ko-KR" altLang="en-US" sz="1400" b="1" kern="0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endParaRPr lang="en-US" altLang="ko-KR" sz="1400" b="1" kern="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>
                <a:solidFill>
                  <a:srgbClr val="000000"/>
                </a:solidFill>
                <a:latin typeface="+mn-ea"/>
                <a:ea typeface="+mn-ea"/>
              </a:rPr>
              <a:t>①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 100 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같다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(=) </a:t>
            </a:r>
            <a:endParaRPr lang="ko-KR" altLang="en-US" sz="1200" b="1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>
                <a:solidFill>
                  <a:srgbClr val="000000"/>
                </a:solidFill>
                <a:latin typeface="+mn-ea"/>
                <a:ea typeface="+mn-ea"/>
              </a:rPr>
              <a:t>② </a:t>
            </a:r>
            <a:r>
              <a:rPr lang="en-US" altLang="ko-KR" sz="1200" b="1" kern="0" dirty="0">
                <a:solidFill>
                  <a:srgbClr val="000000"/>
                </a:solidFill>
                <a:latin typeface="+mn-ea"/>
              </a:rPr>
              <a:t>100 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</a:rPr>
              <a:t>보다 적다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</a:rPr>
              <a:t>(&lt;) </a:t>
            </a:r>
            <a:endParaRPr lang="ko-KR" altLang="en-US" sz="1200" b="1" kern="0" dirty="0">
              <a:solidFill>
                <a:srgbClr val="000000"/>
              </a:solidFill>
              <a:latin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③ </a:t>
            </a:r>
            <a:r>
              <a:rPr lang="en-US" altLang="ko-KR" sz="1200" b="1" kern="0" dirty="0">
                <a:solidFill>
                  <a:srgbClr val="000000"/>
                </a:solidFill>
                <a:latin typeface="+mn-ea"/>
              </a:rPr>
              <a:t>100 </a:t>
            </a:r>
            <a:r>
              <a:rPr lang="ko-KR" altLang="en-US" sz="1200" b="1" kern="0" dirty="0">
                <a:solidFill>
                  <a:srgbClr val="000000"/>
                </a:solidFill>
                <a:latin typeface="+mn-ea"/>
              </a:rPr>
              <a:t>보다 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</a:rPr>
              <a:t>크다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</a:rPr>
              <a:t>(&gt;) </a:t>
            </a:r>
            <a:endParaRPr lang="ko-KR" altLang="en-US" sz="1200" b="1" kern="0" dirty="0">
              <a:solidFill>
                <a:srgbClr val="000000"/>
              </a:solidFill>
              <a:latin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④ </a:t>
            </a:r>
            <a:r>
              <a:rPr lang="en-US" altLang="ko-KR" sz="1200" b="1" kern="0" dirty="0">
                <a:solidFill>
                  <a:srgbClr val="000000"/>
                </a:solidFill>
                <a:latin typeface="+mn-ea"/>
              </a:rPr>
              <a:t>100 </a:t>
            </a:r>
            <a:r>
              <a:rPr lang="ko-KR" altLang="en-US" sz="1200" b="1" kern="0" dirty="0">
                <a:solidFill>
                  <a:srgbClr val="000000"/>
                </a:solidFill>
                <a:latin typeface="+mn-ea"/>
              </a:rPr>
              <a:t>보다 크다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</a:rPr>
              <a:t>(&lt;=) </a:t>
            </a:r>
            <a:endParaRPr lang="en-US" altLang="ko-KR" sz="1200" b="1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⑤ </a:t>
            </a:r>
            <a:r>
              <a:rPr lang="en-US" altLang="ko-KR" sz="1200" b="1" kern="0" dirty="0">
                <a:solidFill>
                  <a:srgbClr val="000000"/>
                </a:solidFill>
                <a:latin typeface="+mn-ea"/>
              </a:rPr>
              <a:t>100 </a:t>
            </a:r>
            <a:r>
              <a:rPr lang="ko-KR" altLang="en-US" sz="1200" b="1" kern="0" dirty="0">
                <a:solidFill>
                  <a:srgbClr val="000000"/>
                </a:solidFill>
                <a:latin typeface="+mn-ea"/>
              </a:rPr>
              <a:t>보다 적다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</a:rPr>
              <a:t>(&gt;=) </a:t>
            </a:r>
            <a:endParaRPr lang="ko-KR" altLang="en-US" sz="1200" b="1" kern="0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4329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3983360" cy="91300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 smtClean="0">
                <a:solidFill>
                  <a:srgbClr val="FF0000"/>
                </a:solidFill>
              </a:rPr>
              <a:t>    문제</a:t>
            </a:r>
            <a:r>
              <a:rPr lang="en-US" altLang="ko-KR" sz="1800" dirty="0" smtClean="0">
                <a:solidFill>
                  <a:srgbClr val="FF0000"/>
                </a:solidFill>
              </a:rPr>
              <a:t>) </a:t>
            </a:r>
            <a:r>
              <a:rPr lang="en-US" altLang="ko-KR" sz="1800" dirty="0" smtClean="0"/>
              <a:t>1~100</a:t>
            </a:r>
            <a:r>
              <a:rPr lang="ko-KR" altLang="en-US" sz="1800" dirty="0" smtClean="0"/>
              <a:t>까지 </a:t>
            </a:r>
            <a:r>
              <a:rPr lang="ko-KR" altLang="en-US" sz="1800" dirty="0" smtClean="0">
                <a:solidFill>
                  <a:srgbClr val="0000CC"/>
                </a:solidFill>
              </a:rPr>
              <a:t>합</a:t>
            </a:r>
            <a:r>
              <a:rPr lang="ko-KR" altLang="en-US" sz="1800" dirty="0" smtClean="0"/>
              <a:t>을 구해보자</a:t>
            </a:r>
            <a:endParaRPr lang="en-US" altLang="ko-KR" sz="18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     (1) </a:t>
            </a:r>
            <a:r>
              <a:rPr lang="ko-KR" altLang="en-US" sz="1800" dirty="0" smtClean="0"/>
              <a:t>문제 분석</a:t>
            </a:r>
            <a:endParaRPr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문제</a:t>
            </a:r>
            <a:r>
              <a:rPr lang="en-US" altLang="ko-KR" dirty="0" smtClean="0"/>
              <a:t>) </a:t>
            </a:r>
            <a:r>
              <a:rPr lang="ko-KR" altLang="en-US" dirty="0" smtClean="0"/>
              <a:t>알고리즘 </a:t>
            </a:r>
            <a:r>
              <a:rPr lang="en-US" altLang="ko-KR" dirty="0" smtClean="0"/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수열</a:t>
            </a:r>
            <a:r>
              <a:rPr lang="ko-KR" altLang="en-US" dirty="0" smtClean="0"/>
              <a:t> 문제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44947" y="1969114"/>
            <a:ext cx="2664296" cy="2209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3)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 절차 정의 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순서도 작성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altLang="ko-KR" sz="1400" b="1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>
                <a:solidFill>
                  <a:srgbClr val="000000"/>
                </a:solidFill>
                <a:latin typeface="+mn-ea"/>
                <a:ea typeface="+mn-ea"/>
              </a:rPr>
              <a:t>①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시작 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/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종료</a:t>
            </a:r>
            <a:endParaRPr lang="ko-KR" altLang="en-US" sz="1200" b="1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>
                <a:solidFill>
                  <a:srgbClr val="000000"/>
                </a:solidFill>
                <a:latin typeface="+mn-ea"/>
                <a:ea typeface="+mn-ea"/>
              </a:rPr>
              <a:t>② 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초기화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초기 값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③ 처리</a:t>
            </a:r>
            <a:endParaRPr lang="en-US" altLang="ko-KR" sz="1200" b="1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④ 조건 비교 판단</a:t>
            </a:r>
            <a:endParaRPr lang="en-US" altLang="ko-KR" sz="1200" b="1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⑤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순환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 (S =Sum,  HAP,  </a:t>
            </a:r>
            <a:r>
              <a:rPr lang="en-US" altLang="ko-KR" sz="1200" b="1" kern="0" dirty="0">
                <a:solidFill>
                  <a:srgbClr val="000000"/>
                </a:solidFill>
                <a:latin typeface="+mn-ea"/>
                <a:ea typeface="+mn-ea"/>
              </a:rPr>
              <a:t>…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</a:rPr>
              <a:t>⑥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</a:rPr>
              <a:t>출력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</a:rPr>
              <a:t>카운터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</a:rPr>
              <a:t>합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</a:rPr>
              <a:t>)</a:t>
            </a:r>
            <a:endParaRPr lang="ko-KR" altLang="en-US" sz="1200" b="1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4" name="순서도: 수행의 시작/종료 3"/>
          <p:cNvSpPr/>
          <p:nvPr/>
        </p:nvSpPr>
        <p:spPr>
          <a:xfrm>
            <a:off x="5825595" y="1884267"/>
            <a:ext cx="1440160" cy="451935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시작</a:t>
            </a:r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/</a:t>
            </a:r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종료</a:t>
            </a:r>
          </a:p>
        </p:txBody>
      </p:sp>
      <p:sp>
        <p:nvSpPr>
          <p:cNvPr id="5" name="순서도: 대체 처리 4"/>
          <p:cNvSpPr/>
          <p:nvPr/>
        </p:nvSpPr>
        <p:spPr>
          <a:xfrm>
            <a:off x="3836819" y="3098170"/>
            <a:ext cx="1428760" cy="420695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카운터 처리</a:t>
            </a:r>
          </a:p>
        </p:txBody>
      </p:sp>
      <p:sp>
        <p:nvSpPr>
          <p:cNvPr id="7" name="순서도: 준비 6"/>
          <p:cNvSpPr/>
          <p:nvPr/>
        </p:nvSpPr>
        <p:spPr>
          <a:xfrm>
            <a:off x="3836819" y="2319591"/>
            <a:ext cx="1440160" cy="453819"/>
          </a:xfrm>
          <a:prstGeom prst="flowChartPreparat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초기값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?</a:t>
            </a:r>
            <a:endParaRPr lang="ko-KR" altLang="en-US" sz="10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9" name="순서도: 판단 8"/>
          <p:cNvSpPr/>
          <p:nvPr/>
        </p:nvSpPr>
        <p:spPr>
          <a:xfrm>
            <a:off x="3864251" y="4612078"/>
            <a:ext cx="1428760" cy="648072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100</a:t>
            </a:r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과</a:t>
            </a:r>
            <a:endParaRPr lang="en-US" altLang="ko-KR" sz="1000" b="1" dirty="0" smtClean="0">
              <a:solidFill>
                <a:srgbClr val="0000CC"/>
              </a:solidFill>
              <a:latin typeface="+mn-ea"/>
            </a:endParaRPr>
          </a:p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비교</a:t>
            </a:r>
          </a:p>
        </p:txBody>
      </p:sp>
      <p:sp>
        <p:nvSpPr>
          <p:cNvPr id="10" name="순서도: 문서 9"/>
          <p:cNvSpPr/>
          <p:nvPr/>
        </p:nvSpPr>
        <p:spPr>
          <a:xfrm>
            <a:off x="5856395" y="3366441"/>
            <a:ext cx="1418504" cy="619776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smtClean="0">
                <a:solidFill>
                  <a:srgbClr val="0000CC"/>
                </a:solidFill>
                <a:latin typeface="+mn-ea"/>
              </a:rPr>
              <a:t>출력</a:t>
            </a:r>
            <a:endParaRPr lang="ko-KR" altLang="en-US" sz="1000" b="1" dirty="0" smtClean="0">
              <a:solidFill>
                <a:srgbClr val="0000CC"/>
              </a:solidFill>
              <a:latin typeface="+mn-ea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925227" y="3328931"/>
            <a:ext cx="751229" cy="657286"/>
            <a:chOff x="7878052" y="2726634"/>
            <a:chExt cx="751229" cy="657286"/>
          </a:xfrm>
        </p:grpSpPr>
        <p:grpSp>
          <p:nvGrpSpPr>
            <p:cNvPr id="19" name="그룹 18"/>
            <p:cNvGrpSpPr/>
            <p:nvPr/>
          </p:nvGrpSpPr>
          <p:grpSpPr>
            <a:xfrm>
              <a:off x="7883300" y="2726634"/>
              <a:ext cx="347203" cy="657286"/>
              <a:chOff x="6228184" y="5517232"/>
              <a:chExt cx="576064" cy="955086"/>
            </a:xfrm>
          </p:grpSpPr>
          <p:cxnSp>
            <p:nvCxnSpPr>
              <p:cNvPr id="12" name="직선 화살표 연결선 11"/>
              <p:cNvCxnSpPr/>
              <p:nvPr/>
            </p:nvCxnSpPr>
            <p:spPr>
              <a:xfrm>
                <a:off x="6228184" y="5517232"/>
                <a:ext cx="576064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6228184" y="5517232"/>
                <a:ext cx="0" cy="95508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/>
              <p:cNvCxnSpPr/>
              <p:nvPr/>
            </p:nvCxnSpPr>
            <p:spPr>
              <a:xfrm>
                <a:off x="6228184" y="6472318"/>
                <a:ext cx="28803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7878052" y="2950921"/>
              <a:ext cx="7512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반복 순환</a:t>
              </a:r>
              <a:endParaRPr lang="ko-KR" altLang="en-US" sz="10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  <p:cxnSp>
        <p:nvCxnSpPr>
          <p:cNvPr id="23" name="직선 화살표 연결선 22"/>
          <p:cNvCxnSpPr/>
          <p:nvPr/>
        </p:nvCxnSpPr>
        <p:spPr>
          <a:xfrm>
            <a:off x="4570866" y="2020143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순서도: 수행의 시작/종료 21"/>
          <p:cNvSpPr/>
          <p:nvPr/>
        </p:nvSpPr>
        <p:spPr>
          <a:xfrm>
            <a:off x="3836819" y="1692318"/>
            <a:ext cx="1440160" cy="316409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시작</a:t>
            </a:r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/</a:t>
            </a:r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종료</a:t>
            </a: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4578017" y="2799576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4585419" y="4356979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4584775" y="3569865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순서도: 대체 처리 35"/>
          <p:cNvSpPr/>
          <p:nvPr/>
        </p:nvSpPr>
        <p:spPr>
          <a:xfrm>
            <a:off x="3855107" y="3885329"/>
            <a:ext cx="1428760" cy="420695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합계 처리</a:t>
            </a:r>
          </a:p>
        </p:txBody>
      </p:sp>
      <p:sp>
        <p:nvSpPr>
          <p:cNvPr id="37" name="순서도: 대체 처리 36"/>
          <p:cNvSpPr/>
          <p:nvPr/>
        </p:nvSpPr>
        <p:spPr>
          <a:xfrm>
            <a:off x="5882744" y="2653337"/>
            <a:ext cx="1428760" cy="420695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처리</a:t>
            </a:r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(</a:t>
            </a:r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자료</a:t>
            </a:r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)</a:t>
            </a:r>
            <a:endParaRPr lang="ko-KR" altLang="en-US" sz="1000" b="1" dirty="0" smtClean="0">
              <a:solidFill>
                <a:srgbClr val="0000CC"/>
              </a:solidFill>
              <a:latin typeface="+mn-ea"/>
            </a:endParaRPr>
          </a:p>
        </p:txBody>
      </p:sp>
      <p:sp>
        <p:nvSpPr>
          <p:cNvPr id="38" name="순서도: 준비 37"/>
          <p:cNvSpPr/>
          <p:nvPr/>
        </p:nvSpPr>
        <p:spPr>
          <a:xfrm>
            <a:off x="7383996" y="1846242"/>
            <a:ext cx="1440160" cy="453819"/>
          </a:xfrm>
          <a:prstGeom prst="flowChartPreparat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초기값</a:t>
            </a:r>
          </a:p>
        </p:txBody>
      </p:sp>
      <p:sp>
        <p:nvSpPr>
          <p:cNvPr id="39" name="순서도: 판단 38"/>
          <p:cNvSpPr/>
          <p:nvPr/>
        </p:nvSpPr>
        <p:spPr>
          <a:xfrm>
            <a:off x="7452545" y="2472612"/>
            <a:ext cx="1428760" cy="648072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비교</a:t>
            </a:r>
            <a:endParaRPr lang="en-US" altLang="ko-KR" sz="1000" b="1" dirty="0" smtClean="0">
              <a:solidFill>
                <a:srgbClr val="0000CC"/>
              </a:solidFill>
              <a:latin typeface="+mn-ea"/>
            </a:endParaRPr>
          </a:p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판단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6300037" y="4201182"/>
            <a:ext cx="751237" cy="288032"/>
            <a:chOff x="6523662" y="4264266"/>
            <a:chExt cx="751237" cy="288032"/>
          </a:xfrm>
        </p:grpSpPr>
        <p:cxnSp>
          <p:nvCxnSpPr>
            <p:cNvPr id="41" name="직선 화살표 연결선 40"/>
            <p:cNvCxnSpPr/>
            <p:nvPr/>
          </p:nvCxnSpPr>
          <p:spPr>
            <a:xfrm>
              <a:off x="6523662" y="4264266"/>
              <a:ext cx="0" cy="2880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6565647" y="4264266"/>
              <a:ext cx="7092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진행방향</a:t>
              </a:r>
              <a:endParaRPr lang="ko-KR" altLang="en-US" sz="10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3550284" y="2955363"/>
            <a:ext cx="1020580" cy="1984670"/>
            <a:chOff x="7878052" y="2726636"/>
            <a:chExt cx="842191" cy="657287"/>
          </a:xfrm>
        </p:grpSpPr>
        <p:grpSp>
          <p:nvGrpSpPr>
            <p:cNvPr id="44" name="그룹 43"/>
            <p:cNvGrpSpPr/>
            <p:nvPr/>
          </p:nvGrpSpPr>
          <p:grpSpPr>
            <a:xfrm>
              <a:off x="7883297" y="2726636"/>
              <a:ext cx="836946" cy="657287"/>
              <a:chOff x="6228184" y="5517232"/>
              <a:chExt cx="1388625" cy="955087"/>
            </a:xfrm>
          </p:grpSpPr>
          <p:cxnSp>
            <p:nvCxnSpPr>
              <p:cNvPr id="46" name="직선 화살표 연결선 45"/>
              <p:cNvCxnSpPr/>
              <p:nvPr/>
            </p:nvCxnSpPr>
            <p:spPr>
              <a:xfrm>
                <a:off x="6228184" y="5517232"/>
                <a:ext cx="1388625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>
              <a:xfrm>
                <a:off x="6228184" y="5517232"/>
                <a:ext cx="0" cy="95508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>
              <a:xfrm flipV="1">
                <a:off x="6228184" y="6470437"/>
                <a:ext cx="421166" cy="188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5" name="TextBox 44"/>
            <p:cNvSpPr txBox="1"/>
            <p:nvPr/>
          </p:nvSpPr>
          <p:spPr>
            <a:xfrm>
              <a:off x="7878052" y="2950921"/>
              <a:ext cx="7512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반복 순환</a:t>
              </a:r>
              <a:endParaRPr lang="ko-KR" altLang="en-US" sz="10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  <p:cxnSp>
        <p:nvCxnSpPr>
          <p:cNvPr id="50" name="직선 화살표 연결선 49"/>
          <p:cNvCxnSpPr/>
          <p:nvPr/>
        </p:nvCxnSpPr>
        <p:spPr>
          <a:xfrm>
            <a:off x="4569487" y="5287300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순서도: 문서 51"/>
          <p:cNvSpPr/>
          <p:nvPr/>
        </p:nvSpPr>
        <p:spPr>
          <a:xfrm>
            <a:off x="3836819" y="5567297"/>
            <a:ext cx="1418504" cy="439044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카운터</a:t>
            </a:r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, </a:t>
            </a:r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합</a:t>
            </a:r>
          </a:p>
        </p:txBody>
      </p:sp>
      <p:sp>
        <p:nvSpPr>
          <p:cNvPr id="53" name="순서도: 수행의 시작/종료 52"/>
          <p:cNvSpPr/>
          <p:nvPr/>
        </p:nvSpPr>
        <p:spPr>
          <a:xfrm>
            <a:off x="3836819" y="6393425"/>
            <a:ext cx="1440160" cy="316409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시작</a:t>
            </a:r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/</a:t>
            </a:r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종료</a:t>
            </a:r>
          </a:p>
        </p:txBody>
      </p:sp>
      <p:cxnSp>
        <p:nvCxnSpPr>
          <p:cNvPr id="55" name="직선 화살표 연결선 54"/>
          <p:cNvCxnSpPr/>
          <p:nvPr/>
        </p:nvCxnSpPr>
        <p:spPr>
          <a:xfrm>
            <a:off x="4578017" y="6006341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5724128" y="1628800"/>
            <a:ext cx="3240360" cy="31683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76219" y="4600234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&gt;</a:t>
            </a:r>
            <a:endParaRPr lang="ko-KR" altLang="en-US" sz="1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764010" y="4037852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&lt;</a:t>
            </a:r>
            <a:endParaRPr lang="ko-KR" altLang="en-US" sz="1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823191" y="4374110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&lt;=</a:t>
            </a:r>
            <a:endParaRPr lang="ko-KR" altLang="en-US" sz="1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302533" y="4044405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=</a:t>
            </a:r>
            <a:endParaRPr lang="ko-KR" altLang="en-US" sz="1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571303" y="5145914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&gt;=</a:t>
            </a:r>
            <a:endParaRPr lang="ko-KR" altLang="en-US" sz="1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305241" y="4374111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&lt;&gt;</a:t>
            </a:r>
            <a:endParaRPr lang="ko-KR" altLang="en-US" sz="1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355083" y="4393138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&gt;=</a:t>
            </a:r>
            <a:endParaRPr lang="ko-KR" altLang="en-US" sz="1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292687" y="4056880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&gt;</a:t>
            </a:r>
            <a:endParaRPr lang="ko-KR" altLang="en-US" sz="1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4697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_x258688992" descr="DRW00002f5c106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628800"/>
            <a:ext cx="3085430" cy="477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3983360" cy="91300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 smtClean="0">
                <a:solidFill>
                  <a:srgbClr val="FF0000"/>
                </a:solidFill>
              </a:rPr>
              <a:t>    문제</a:t>
            </a:r>
            <a:r>
              <a:rPr lang="en-US" altLang="ko-KR" sz="1800" dirty="0" smtClean="0">
                <a:solidFill>
                  <a:srgbClr val="FF0000"/>
                </a:solidFill>
              </a:rPr>
              <a:t>) </a:t>
            </a:r>
            <a:r>
              <a:rPr lang="en-US" altLang="ko-KR" sz="1800" dirty="0" smtClean="0"/>
              <a:t>1~100</a:t>
            </a:r>
            <a:r>
              <a:rPr lang="ko-KR" altLang="en-US" sz="1800" dirty="0" smtClean="0"/>
              <a:t>까지 </a:t>
            </a:r>
            <a:r>
              <a:rPr lang="ko-KR" altLang="en-US" sz="1800" dirty="0" smtClean="0">
                <a:solidFill>
                  <a:srgbClr val="0000CC"/>
                </a:solidFill>
              </a:rPr>
              <a:t>합</a:t>
            </a:r>
            <a:r>
              <a:rPr lang="ko-KR" altLang="en-US" sz="1800" dirty="0" smtClean="0"/>
              <a:t>을 구해보자</a:t>
            </a:r>
            <a:endParaRPr lang="en-US" altLang="ko-KR" sz="18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     (1) </a:t>
            </a:r>
            <a:r>
              <a:rPr lang="ko-KR" altLang="en-US" sz="1800" dirty="0" smtClean="0"/>
              <a:t>문제 분석</a:t>
            </a:r>
            <a:endParaRPr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문제</a:t>
            </a:r>
            <a:r>
              <a:rPr lang="en-US" altLang="ko-KR" dirty="0" smtClean="0"/>
              <a:t>) </a:t>
            </a:r>
            <a:r>
              <a:rPr lang="ko-KR" altLang="en-US" dirty="0" smtClean="0"/>
              <a:t>알고리즘 </a:t>
            </a:r>
            <a:r>
              <a:rPr lang="en-US" altLang="ko-KR" dirty="0" smtClean="0"/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수열</a:t>
            </a:r>
            <a:r>
              <a:rPr lang="ko-KR" altLang="en-US" dirty="0" smtClean="0"/>
              <a:t> 문제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44947" y="1969114"/>
            <a:ext cx="2664296" cy="2209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3)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 절차 정의 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순서도 작성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altLang="ko-KR" sz="1400" b="1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>
                <a:solidFill>
                  <a:srgbClr val="000000"/>
                </a:solidFill>
                <a:latin typeface="+mn-ea"/>
                <a:ea typeface="+mn-ea"/>
              </a:rPr>
              <a:t>①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시작 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/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종료</a:t>
            </a:r>
            <a:endParaRPr lang="ko-KR" altLang="en-US" sz="1200" b="1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>
                <a:solidFill>
                  <a:srgbClr val="000000"/>
                </a:solidFill>
                <a:latin typeface="+mn-ea"/>
                <a:ea typeface="+mn-ea"/>
              </a:rPr>
              <a:t>② 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초기화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초기 값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③ 처리</a:t>
            </a:r>
            <a:endParaRPr lang="en-US" altLang="ko-KR" sz="1200" b="1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④ 조건 비교 판단</a:t>
            </a:r>
            <a:endParaRPr lang="en-US" altLang="ko-KR" sz="1200" b="1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⑤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순환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 (S =Sum,  HAP,  </a:t>
            </a:r>
            <a:r>
              <a:rPr lang="en-US" altLang="ko-KR" sz="1200" b="1" kern="0" dirty="0">
                <a:solidFill>
                  <a:srgbClr val="000000"/>
                </a:solidFill>
                <a:latin typeface="+mn-ea"/>
                <a:ea typeface="+mn-ea"/>
              </a:rPr>
              <a:t>…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</a:rPr>
              <a:t>⑥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</a:rPr>
              <a:t>출력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</a:rPr>
              <a:t>카운터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</a:rPr>
              <a:t>합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</a:rPr>
              <a:t>)</a:t>
            </a:r>
            <a:endParaRPr lang="ko-KR" altLang="en-US" sz="1200" b="1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5513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91300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 smtClean="0">
                <a:solidFill>
                  <a:srgbClr val="FF0000"/>
                </a:solidFill>
              </a:rPr>
              <a:t>    문제</a:t>
            </a:r>
            <a:r>
              <a:rPr lang="en-US" altLang="ko-KR" sz="1800" dirty="0" smtClean="0">
                <a:solidFill>
                  <a:srgbClr val="FF0000"/>
                </a:solidFill>
              </a:rPr>
              <a:t>) </a:t>
            </a:r>
            <a:r>
              <a:rPr lang="en-US" altLang="ko-KR" sz="1800" dirty="0" smtClean="0"/>
              <a:t>1~100</a:t>
            </a:r>
            <a:r>
              <a:rPr lang="ko-KR" altLang="en-US" sz="1800" dirty="0" smtClean="0"/>
              <a:t>까지 </a:t>
            </a:r>
            <a:r>
              <a:rPr lang="ko-KR" altLang="en-US" sz="1800" dirty="0" smtClean="0">
                <a:solidFill>
                  <a:srgbClr val="0000CC"/>
                </a:solidFill>
              </a:rPr>
              <a:t>합</a:t>
            </a:r>
            <a:r>
              <a:rPr lang="ko-KR" altLang="en-US" sz="1800" dirty="0" smtClean="0"/>
              <a:t>을 구해보자</a:t>
            </a:r>
            <a:endParaRPr lang="en-US" altLang="ko-KR" sz="18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       (1) </a:t>
            </a:r>
            <a:r>
              <a:rPr lang="ko-KR" altLang="en-US" sz="1800" dirty="0" smtClean="0"/>
              <a:t>문제 분석</a:t>
            </a:r>
            <a:endParaRPr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문제</a:t>
            </a:r>
            <a:r>
              <a:rPr lang="en-US" altLang="ko-KR" dirty="0" smtClean="0"/>
              <a:t>) </a:t>
            </a:r>
            <a:r>
              <a:rPr lang="ko-KR" altLang="en-US" dirty="0" smtClean="0"/>
              <a:t>알고리즘 </a:t>
            </a:r>
            <a:r>
              <a:rPr lang="en-US" altLang="ko-KR" dirty="0" smtClean="0"/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수열</a:t>
            </a:r>
            <a:r>
              <a:rPr lang="ko-KR" altLang="en-US" dirty="0" smtClean="0"/>
              <a:t> 문제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043608" y="2122389"/>
            <a:ext cx="2520280" cy="390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4)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400" b="1" kern="0" dirty="0" err="1" smtClean="0">
                <a:solidFill>
                  <a:srgbClr val="000000"/>
                </a:solidFill>
                <a:latin typeface="+mn-ea"/>
                <a:ea typeface="+mn-ea"/>
              </a:rPr>
              <a:t>로직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알고리즘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 분석</a:t>
            </a:r>
            <a:endParaRPr lang="en-US" altLang="ko-KR" sz="1400" b="1" kern="0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459408"/>
              </p:ext>
            </p:extLst>
          </p:nvPr>
        </p:nvGraphicFramePr>
        <p:xfrm>
          <a:off x="1330214" y="2708920"/>
          <a:ext cx="4465922" cy="2520280"/>
        </p:xfrm>
        <a:graphic>
          <a:graphicData uri="http://schemas.openxmlformats.org/drawingml/2006/table">
            <a:tbl>
              <a:tblPr/>
              <a:tblGrid>
                <a:gridCol w="1039669">
                  <a:extLst>
                    <a:ext uri="{9D8B030D-6E8A-4147-A177-3AD203B41FA5}">
                      <a16:colId xmlns:a16="http://schemas.microsoft.com/office/drawing/2014/main" val="188058631"/>
                    </a:ext>
                  </a:extLst>
                </a:gridCol>
                <a:gridCol w="1270103">
                  <a:extLst>
                    <a:ext uri="{9D8B030D-6E8A-4147-A177-3AD203B41FA5}">
                      <a16:colId xmlns:a16="http://schemas.microsoft.com/office/drawing/2014/main" val="2911038967"/>
                    </a:ext>
                  </a:extLst>
                </a:gridCol>
                <a:gridCol w="1654161">
                  <a:extLst>
                    <a:ext uri="{9D8B030D-6E8A-4147-A177-3AD203B41FA5}">
                      <a16:colId xmlns:a16="http://schemas.microsoft.com/office/drawing/2014/main" val="2624080632"/>
                    </a:ext>
                  </a:extLst>
                </a:gridCol>
                <a:gridCol w="501989">
                  <a:extLst>
                    <a:ext uri="{9D8B030D-6E8A-4147-A177-3AD203B41FA5}">
                      <a16:colId xmlns:a16="http://schemas.microsoft.com/office/drawing/2014/main" val="834141949"/>
                    </a:ext>
                  </a:extLst>
                </a:gridCol>
              </a:tblGrid>
              <a:tr h="3594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실행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FF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의 값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=0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FF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SUM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의 값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= 0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비고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8980252"/>
                  </a:ext>
                </a:extLst>
              </a:tr>
              <a:tr h="36337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FF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프로그램 식</a:t>
                      </a:r>
                      <a:endParaRPr lang="ko-KR" altLang="en-US" sz="1200" kern="0" spc="0">
                        <a:solidFill>
                          <a:srgbClr val="FF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FF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I=I+1(</a:t>
                      </a:r>
                      <a:r>
                        <a:rPr lang="ko-KR" altLang="en-US" sz="1200" kern="0" spc="0">
                          <a:solidFill>
                            <a:srgbClr val="FF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증가치 </a:t>
                      </a:r>
                      <a:r>
                        <a:rPr lang="en-US" altLang="ko-KR" sz="1200" kern="0" spc="0">
                          <a:solidFill>
                            <a:srgbClr val="FF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1)</a:t>
                      </a:r>
                      <a:endParaRPr lang="ko-KR" altLang="en-US" sz="1200" kern="0" spc="0">
                        <a:solidFill>
                          <a:srgbClr val="FF0000"/>
                        </a:solidFill>
                        <a:effectLst/>
                        <a:latin typeface="HY헤드라인M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FF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SUM=SUM+I(</a:t>
                      </a:r>
                      <a:r>
                        <a:rPr lang="ko-KR" altLang="en-US" sz="1200" kern="0" spc="0">
                          <a:solidFill>
                            <a:srgbClr val="FF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증가치</a:t>
                      </a:r>
                      <a:r>
                        <a:rPr lang="en-US" sz="1200" kern="0" spc="0">
                          <a:solidFill>
                            <a:srgbClr val="FF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I)</a:t>
                      </a:r>
                      <a:endParaRPr lang="en-US" sz="1200" kern="0" spc="0">
                        <a:solidFill>
                          <a:srgbClr val="FF0000"/>
                        </a:solidFill>
                        <a:effectLst/>
                        <a:latin typeface="HY헤드라인M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5728093"/>
                  </a:ext>
                </a:extLst>
              </a:tr>
              <a:tr h="3594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회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I=1(0+1)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08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SUM=1(0+1)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2047208"/>
                  </a:ext>
                </a:extLst>
              </a:tr>
              <a:tr h="3594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회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I=2(1+1)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08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SUM=3(1+2)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8145484"/>
                  </a:ext>
                </a:extLst>
              </a:tr>
              <a:tr h="3594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회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I=3(2+1)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08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SUM=6(3+3)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578829"/>
                  </a:ext>
                </a:extLst>
              </a:tr>
              <a:tr h="3594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회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I=4(3+1)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08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SUM=10((6+4)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9500673"/>
                  </a:ext>
                </a:extLst>
              </a:tr>
              <a:tr h="3594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회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I=5(4+1)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08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SUM=15(10+5)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0127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909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836712"/>
            <a:ext cx="8686800" cy="91300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 smtClean="0">
                <a:solidFill>
                  <a:srgbClr val="FF0000"/>
                </a:solidFill>
              </a:rPr>
              <a:t>    문제</a:t>
            </a:r>
            <a:r>
              <a:rPr lang="en-US" altLang="ko-KR" sz="1800" dirty="0" smtClean="0">
                <a:solidFill>
                  <a:srgbClr val="FF0000"/>
                </a:solidFill>
              </a:rPr>
              <a:t>) </a:t>
            </a:r>
            <a:r>
              <a:rPr lang="en-US" altLang="ko-KR" sz="1800" dirty="0" smtClean="0"/>
              <a:t>1~100</a:t>
            </a:r>
            <a:r>
              <a:rPr lang="ko-KR" altLang="en-US" sz="1800" dirty="0" smtClean="0"/>
              <a:t>까지 </a:t>
            </a:r>
            <a:r>
              <a:rPr lang="ko-KR" altLang="en-US" sz="1800" dirty="0" smtClean="0">
                <a:solidFill>
                  <a:srgbClr val="0000CC"/>
                </a:solidFill>
              </a:rPr>
              <a:t>합</a:t>
            </a:r>
            <a:r>
              <a:rPr lang="ko-KR" altLang="en-US" sz="1800" dirty="0" smtClean="0"/>
              <a:t>을 구해보자</a:t>
            </a:r>
            <a:endParaRPr lang="en-US" altLang="ko-KR" sz="18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       (1) </a:t>
            </a:r>
            <a:r>
              <a:rPr lang="ko-KR" altLang="en-US" sz="1800" dirty="0" smtClean="0"/>
              <a:t>문제 분석</a:t>
            </a:r>
            <a:endParaRPr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문제</a:t>
            </a:r>
            <a:r>
              <a:rPr lang="en-US" altLang="ko-KR" dirty="0" smtClean="0"/>
              <a:t>) </a:t>
            </a:r>
            <a:r>
              <a:rPr lang="ko-KR" altLang="en-US" dirty="0" smtClean="0"/>
              <a:t>알고리즘 </a:t>
            </a:r>
            <a:r>
              <a:rPr lang="en-US" altLang="ko-KR" dirty="0" smtClean="0"/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수열</a:t>
            </a:r>
            <a:r>
              <a:rPr lang="ko-KR" altLang="en-US" dirty="0" smtClean="0"/>
              <a:t> 문제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043608" y="1700808"/>
            <a:ext cx="2520280" cy="43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5)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 각종 언어로 코딩</a:t>
            </a:r>
            <a:endParaRPr lang="en-US" altLang="ko-KR" sz="1400" b="1" kern="0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292585"/>
              </p:ext>
            </p:extLst>
          </p:nvPr>
        </p:nvGraphicFramePr>
        <p:xfrm>
          <a:off x="1371687" y="2060848"/>
          <a:ext cx="6080633" cy="4461891"/>
        </p:xfrm>
        <a:graphic>
          <a:graphicData uri="http://schemas.openxmlformats.org/drawingml/2006/table">
            <a:tbl>
              <a:tblPr/>
              <a:tblGrid>
                <a:gridCol w="2842641">
                  <a:extLst>
                    <a:ext uri="{9D8B030D-6E8A-4147-A177-3AD203B41FA5}">
                      <a16:colId xmlns:a16="http://schemas.microsoft.com/office/drawing/2014/main" val="2916583901"/>
                    </a:ext>
                  </a:extLst>
                </a:gridCol>
                <a:gridCol w="3237992">
                  <a:extLst>
                    <a:ext uri="{9D8B030D-6E8A-4147-A177-3AD203B41FA5}">
                      <a16:colId xmlns:a16="http://schemas.microsoft.com/office/drawing/2014/main" val="2138524220"/>
                    </a:ext>
                  </a:extLst>
                </a:gridCol>
              </a:tblGrid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GW-BASIC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언어 코딩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C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언어 코딩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</a:t>
                      </a:r>
                      <a:r>
                        <a:rPr lang="en-US" sz="1200" kern="0" spc="0">
                          <a:solidFill>
                            <a:srgbClr val="0000FF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ex1</a:t>
                      </a: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)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4437768"/>
                  </a:ext>
                </a:extLst>
              </a:tr>
              <a:tr h="3222117">
                <a:tc>
                  <a:txBody>
                    <a:bodyPr/>
                    <a:lstStyle/>
                    <a:p>
                      <a:pPr marL="381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rem " 1-100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까지 합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"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</a:endParaRPr>
                    </a:p>
                    <a:p>
                      <a:pPr marL="381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cls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</a:endParaRPr>
                    </a:p>
                    <a:p>
                      <a:pPr marL="381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10 </a:t>
                      </a:r>
                      <a:r>
                        <a:rPr 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i</a:t>
                      </a: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=0, sum=0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</a:endParaRPr>
                    </a:p>
                    <a:p>
                      <a:pPr marL="381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20 </a:t>
                      </a:r>
                      <a:r>
                        <a:rPr 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i</a:t>
                      </a: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=i+1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</a:endParaRPr>
                    </a:p>
                    <a:p>
                      <a:pPr marL="381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30 sum=</a:t>
                      </a:r>
                      <a:r>
                        <a:rPr 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sum+i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</a:endParaRPr>
                    </a:p>
                    <a:p>
                      <a:pPr marL="381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40 if </a:t>
                      </a:r>
                      <a:r>
                        <a:rPr 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i</a:t>
                      </a: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&lt;100 then 20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</a:endParaRPr>
                    </a:p>
                    <a:p>
                      <a:pPr marL="381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50 print "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카운터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=";</a:t>
                      </a:r>
                      <a:r>
                        <a:rPr 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i</a:t>
                      </a: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"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합계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=";</a:t>
                      </a: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sum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</a:endParaRPr>
                    </a:p>
                    <a:p>
                      <a:pPr marL="381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60 </a:t>
                      </a:r>
                      <a:r>
                        <a:rPr 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end</a:t>
                      </a:r>
                    </a:p>
                    <a:p>
                      <a:pPr marL="381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 dirty="0" smtClean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381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 dirty="0" smtClean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381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 dirty="0" smtClean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381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 dirty="0" smtClean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381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 dirty="0" smtClean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381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/*1-100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까지 합 출력*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</a:endParaRPr>
                    </a:p>
                    <a:p>
                      <a:pPr marL="381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# </a:t>
                      </a:r>
                      <a:r>
                        <a:rPr lang="en-US" sz="1100" kern="0" spc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include &lt;stdio.h&gt;</a:t>
                      </a:r>
                      <a:endParaRPr lang="en-US" sz="1100" kern="0" spc="0">
                        <a:solidFill>
                          <a:srgbClr val="FF0000"/>
                        </a:solidFill>
                        <a:effectLst/>
                        <a:latin typeface="HY견고딕" panose="02030600000101010101" pitchFamily="18" charset="-127"/>
                      </a:endParaRPr>
                    </a:p>
                    <a:p>
                      <a:pPr marL="381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void main()</a:t>
                      </a:r>
                      <a:endParaRPr lang="en-US" sz="1100" kern="0" spc="0">
                        <a:solidFill>
                          <a:srgbClr val="FF0000"/>
                        </a:solidFill>
                        <a:effectLst/>
                        <a:latin typeface="HY견고딕" panose="02030600000101010101" pitchFamily="18" charset="-127"/>
                      </a:endParaRPr>
                    </a:p>
                    <a:p>
                      <a:pPr marL="381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{</a:t>
                      </a:r>
                      <a:endParaRPr lang="en-US" sz="1100" kern="0" spc="0">
                        <a:solidFill>
                          <a:srgbClr val="FF0000"/>
                        </a:solidFill>
                        <a:effectLst/>
                        <a:latin typeface="HY견고딕" panose="02030600000101010101" pitchFamily="18" charset="-127"/>
                      </a:endParaRPr>
                    </a:p>
                    <a:p>
                      <a:pPr marL="381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int sum=0, i=0;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</a:endParaRPr>
                    </a:p>
                    <a:p>
                      <a:pPr marL="381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while</a:t>
                      </a: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(i&lt;100)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</a:endParaRPr>
                    </a:p>
                    <a:p>
                      <a:pPr marL="381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{</a:t>
                      </a:r>
                      <a:endParaRPr lang="en-US" sz="1100" kern="0" spc="0">
                        <a:solidFill>
                          <a:srgbClr val="FF0000"/>
                        </a:solidFill>
                        <a:effectLst/>
                        <a:latin typeface="HY견고딕" panose="02030600000101010101" pitchFamily="18" charset="-127"/>
                      </a:endParaRPr>
                    </a:p>
                    <a:p>
                      <a:pPr marL="381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i++;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</a:endParaRPr>
                    </a:p>
                    <a:p>
                      <a:pPr marL="381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sum=sum+i;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</a:endParaRPr>
                    </a:p>
                    <a:p>
                      <a:pPr marL="381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}</a:t>
                      </a:r>
                      <a:endParaRPr lang="en-US" sz="1100" kern="0" spc="0">
                        <a:solidFill>
                          <a:srgbClr val="FF0000"/>
                        </a:solidFill>
                        <a:effectLst/>
                        <a:latin typeface="HY견고딕" panose="02030600000101010101" pitchFamily="18" charset="-127"/>
                      </a:endParaRPr>
                    </a:p>
                    <a:p>
                      <a:pPr marL="381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printf("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카운터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=%</a:t>
                      </a: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d,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합계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=%</a:t>
                      </a: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d",i,sum);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</a:endParaRPr>
                    </a:p>
                    <a:p>
                      <a:pPr marL="381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getch();</a:t>
                      </a:r>
                      <a:endParaRPr lang="en-US" sz="1100" kern="0" spc="0">
                        <a:solidFill>
                          <a:srgbClr val="FF0000"/>
                        </a:solidFill>
                        <a:effectLst/>
                        <a:latin typeface="HY견고딕" panose="02030600000101010101" pitchFamily="18" charset="-127"/>
                      </a:endParaRPr>
                    </a:p>
                    <a:p>
                      <a:pPr marL="381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clrscr();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/* </a:t>
                      </a:r>
                      <a:r>
                        <a:rPr lang="en-US" sz="1000" kern="0" spc="0">
                          <a:solidFill>
                            <a:srgbClr val="0000FF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cl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ea</a:t>
                      </a:r>
                      <a:r>
                        <a:rPr lang="en-US" sz="1000" kern="0" spc="0">
                          <a:solidFill>
                            <a:srgbClr val="0000FF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r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en-US" sz="1000" kern="0" spc="0">
                          <a:solidFill>
                            <a:srgbClr val="0000FF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scr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een */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</a:endParaRPr>
                    </a:p>
                    <a:p>
                      <a:pPr marL="381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}</a:t>
                      </a:r>
                      <a:endParaRPr lang="en-US" sz="1100" kern="0" spc="0">
                        <a:solidFill>
                          <a:srgbClr val="FF0000"/>
                        </a:solidFill>
                        <a:effectLst/>
                        <a:latin typeface="HY견고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134057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rem(Remark;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설명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주석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)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/* */ =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주석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Comment)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6405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639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683568" y="831363"/>
            <a:ext cx="6048672" cy="364931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800" dirty="0" smtClean="0">
                <a:solidFill>
                  <a:srgbClr val="0000CC"/>
                </a:solidFill>
              </a:rPr>
              <a:t>알고리즘</a:t>
            </a:r>
            <a:r>
              <a:rPr lang="ko-KR" altLang="en-US" sz="1800" dirty="0" smtClean="0"/>
              <a:t>은 어떤 </a:t>
            </a:r>
            <a:r>
              <a:rPr lang="ko-KR" altLang="en-US" sz="1800" dirty="0" smtClean="0">
                <a:solidFill>
                  <a:srgbClr val="0000CC"/>
                </a:solidFill>
              </a:rPr>
              <a:t>문제</a:t>
            </a:r>
            <a:r>
              <a:rPr lang="ko-KR" altLang="en-US" sz="1800" dirty="0" smtClean="0"/>
              <a:t>를 </a:t>
            </a:r>
            <a:r>
              <a:rPr lang="ko-KR" altLang="en-US" sz="1800" dirty="0" smtClean="0">
                <a:solidFill>
                  <a:srgbClr val="FF0000"/>
                </a:solidFill>
              </a:rPr>
              <a:t>해결</a:t>
            </a:r>
            <a:r>
              <a:rPr lang="ko-KR" altLang="en-US" sz="1800" dirty="0" smtClean="0"/>
              <a:t>하기 위한 </a:t>
            </a:r>
            <a:r>
              <a:rPr lang="ko-KR" altLang="en-US" sz="1800" dirty="0" smtClean="0">
                <a:solidFill>
                  <a:srgbClr val="FF0000"/>
                </a:solidFill>
              </a:rPr>
              <a:t>처리</a:t>
            </a:r>
            <a:r>
              <a:rPr lang="ko-KR" altLang="en-US" sz="1800" dirty="0" smtClean="0"/>
              <a:t> </a:t>
            </a:r>
            <a:r>
              <a:rPr lang="ko-KR" altLang="en-US" sz="1800" dirty="0" smtClean="0">
                <a:solidFill>
                  <a:srgbClr val="FF0000"/>
                </a:solidFill>
              </a:rPr>
              <a:t>절차</a:t>
            </a:r>
            <a:r>
              <a:rPr lang="ko-KR" altLang="en-US" sz="1800" dirty="0" smtClean="0"/>
              <a:t>임</a:t>
            </a:r>
            <a:endParaRPr lang="en-US" altLang="ko-KR" sz="18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 smtClean="0">
                <a:solidFill>
                  <a:srgbClr val="FF0000"/>
                </a:solidFill>
              </a:rPr>
              <a:t>   문제</a:t>
            </a:r>
            <a:r>
              <a:rPr lang="en-US" altLang="ko-KR" sz="1800" dirty="0" smtClean="0">
                <a:solidFill>
                  <a:srgbClr val="FF0000"/>
                </a:solidFill>
              </a:rPr>
              <a:t>) </a:t>
            </a:r>
            <a:r>
              <a:rPr lang="en-US" altLang="ko-KR" sz="1800" dirty="0" smtClean="0"/>
              <a:t>1~100</a:t>
            </a:r>
            <a:r>
              <a:rPr lang="ko-KR" altLang="en-US" sz="1800" dirty="0" smtClean="0"/>
              <a:t>까지 </a:t>
            </a:r>
            <a:r>
              <a:rPr lang="ko-KR" altLang="en-US" sz="1800" dirty="0" smtClean="0">
                <a:solidFill>
                  <a:srgbClr val="0000CC"/>
                </a:solidFill>
              </a:rPr>
              <a:t>합</a:t>
            </a:r>
            <a:r>
              <a:rPr lang="ko-KR" altLang="en-US" sz="1800" dirty="0" smtClean="0"/>
              <a:t>을 구해보자</a:t>
            </a:r>
            <a:endParaRPr lang="en-US" altLang="ko-KR" sz="18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       (1) </a:t>
            </a:r>
            <a:r>
              <a:rPr lang="ko-KR" altLang="en-US" sz="1800" dirty="0" smtClean="0"/>
              <a:t>문제 분석</a:t>
            </a:r>
            <a:endParaRPr lang="en-US" altLang="ko-KR" sz="18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 smtClean="0">
                <a:solidFill>
                  <a:srgbClr val="FF0000"/>
                </a:solidFill>
              </a:rPr>
              <a:t>   문제</a:t>
            </a:r>
            <a:r>
              <a:rPr lang="en-US" altLang="ko-KR" sz="1800" dirty="0">
                <a:solidFill>
                  <a:srgbClr val="FF0000"/>
                </a:solidFill>
              </a:rPr>
              <a:t>) </a:t>
            </a:r>
            <a:r>
              <a:rPr lang="en-US" altLang="ko-KR" sz="1800" dirty="0"/>
              <a:t>1~100</a:t>
            </a:r>
            <a:r>
              <a:rPr lang="ko-KR" altLang="en-US" sz="1800" dirty="0"/>
              <a:t>까지 </a:t>
            </a:r>
            <a:r>
              <a:rPr lang="ko-KR" altLang="en-US" sz="1800" dirty="0" smtClean="0">
                <a:solidFill>
                  <a:srgbClr val="FF0000"/>
                </a:solidFill>
              </a:rPr>
              <a:t>홀수</a:t>
            </a:r>
            <a:r>
              <a:rPr lang="ko-KR" altLang="en-US" sz="1800" dirty="0" smtClean="0"/>
              <a:t> </a:t>
            </a:r>
            <a:r>
              <a:rPr lang="ko-KR" altLang="en-US" sz="1800" dirty="0" smtClean="0">
                <a:solidFill>
                  <a:srgbClr val="0000CC"/>
                </a:solidFill>
              </a:rPr>
              <a:t>합</a:t>
            </a:r>
            <a:r>
              <a:rPr lang="ko-KR" altLang="en-US" sz="1800" dirty="0" smtClean="0"/>
              <a:t>을 구해보자</a:t>
            </a:r>
            <a:endParaRPr lang="en-US" altLang="ko-KR" sz="18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ko-KR" sz="18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>
                <a:solidFill>
                  <a:srgbClr val="FF0000"/>
                </a:solidFill>
              </a:rPr>
              <a:t> </a:t>
            </a:r>
            <a:r>
              <a:rPr lang="ko-KR" altLang="en-US" sz="1800" dirty="0" smtClean="0">
                <a:solidFill>
                  <a:srgbClr val="FF0000"/>
                </a:solidFill>
              </a:rPr>
              <a:t>  문제</a:t>
            </a:r>
            <a:r>
              <a:rPr lang="en-US" altLang="ko-KR" sz="1800" dirty="0">
                <a:solidFill>
                  <a:srgbClr val="FF0000"/>
                </a:solidFill>
              </a:rPr>
              <a:t>) </a:t>
            </a:r>
            <a:r>
              <a:rPr lang="en-US" altLang="ko-KR" sz="1800" dirty="0"/>
              <a:t>1~100</a:t>
            </a:r>
            <a:r>
              <a:rPr lang="ko-KR" altLang="en-US" sz="1800" dirty="0"/>
              <a:t>까지 </a:t>
            </a:r>
            <a:r>
              <a:rPr lang="ko-KR" altLang="en-US" sz="1800" dirty="0" smtClean="0">
                <a:solidFill>
                  <a:srgbClr val="FF0000"/>
                </a:solidFill>
              </a:rPr>
              <a:t>짝수</a:t>
            </a:r>
            <a:r>
              <a:rPr lang="ko-KR" altLang="en-US" sz="1800" dirty="0" smtClean="0"/>
              <a:t> </a:t>
            </a:r>
            <a:r>
              <a:rPr lang="ko-KR" altLang="en-US" sz="1800" dirty="0">
                <a:solidFill>
                  <a:srgbClr val="0000CC"/>
                </a:solidFill>
              </a:rPr>
              <a:t>합</a:t>
            </a:r>
            <a:r>
              <a:rPr lang="ko-KR" altLang="en-US" sz="1800" dirty="0"/>
              <a:t>을 구해보자</a:t>
            </a:r>
            <a:endParaRPr lang="en-US" altLang="ko-KR" sz="1800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1800" dirty="0" smtClean="0">
              <a:solidFill>
                <a:srgbClr val="FF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 smtClean="0">
                <a:solidFill>
                  <a:srgbClr val="FF0000"/>
                </a:solidFill>
              </a:rPr>
              <a:t>   문제</a:t>
            </a:r>
            <a:r>
              <a:rPr lang="en-US" altLang="ko-KR" sz="1800" dirty="0">
                <a:solidFill>
                  <a:srgbClr val="FF0000"/>
                </a:solidFill>
              </a:rPr>
              <a:t>) </a:t>
            </a:r>
            <a:r>
              <a:rPr lang="en-US" altLang="ko-KR" sz="1800" dirty="0"/>
              <a:t>1~100</a:t>
            </a:r>
            <a:r>
              <a:rPr lang="ko-KR" altLang="en-US" sz="1800" dirty="0"/>
              <a:t>까지 </a:t>
            </a:r>
            <a:r>
              <a:rPr lang="en-US" altLang="ko-KR" sz="1800" dirty="0" smtClean="0">
                <a:solidFill>
                  <a:srgbClr val="FF0000"/>
                </a:solidFill>
              </a:rPr>
              <a:t>3</a:t>
            </a:r>
            <a:r>
              <a:rPr lang="ko-KR" altLang="en-US" sz="1800" dirty="0" smtClean="0">
                <a:solidFill>
                  <a:srgbClr val="FF0000"/>
                </a:solidFill>
              </a:rPr>
              <a:t>의 배수</a:t>
            </a:r>
            <a:r>
              <a:rPr lang="ko-KR" altLang="en-US" sz="1800" dirty="0" smtClean="0"/>
              <a:t> </a:t>
            </a:r>
            <a:r>
              <a:rPr lang="ko-KR" altLang="en-US" sz="1800" dirty="0">
                <a:solidFill>
                  <a:srgbClr val="0000CC"/>
                </a:solidFill>
              </a:rPr>
              <a:t>합</a:t>
            </a:r>
            <a:r>
              <a:rPr lang="ko-KR" altLang="en-US" sz="1800" dirty="0"/>
              <a:t>을 구해보자</a:t>
            </a:r>
            <a:endParaRPr lang="en-US" altLang="ko-KR" sz="18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ko-KR" sz="1800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1800" dirty="0" smtClean="0"/>
          </a:p>
          <a:p>
            <a:pPr marL="0" indent="0">
              <a:lnSpc>
                <a:spcPct val="150000"/>
              </a:lnSpc>
              <a:buNone/>
            </a:pPr>
            <a:endParaRPr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문제</a:t>
            </a:r>
            <a:r>
              <a:rPr lang="en-US" altLang="ko-KR" dirty="0" smtClean="0"/>
              <a:t>) </a:t>
            </a:r>
            <a:r>
              <a:rPr lang="ko-KR" altLang="en-US" dirty="0" smtClean="0"/>
              <a:t>알고리즘 </a:t>
            </a:r>
            <a:r>
              <a:rPr lang="en-US" altLang="ko-KR" dirty="0" smtClean="0"/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수열</a:t>
            </a:r>
            <a:r>
              <a:rPr lang="ko-KR" altLang="en-US" dirty="0" smtClean="0"/>
              <a:t> 문제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975" y="1718654"/>
            <a:ext cx="1851273" cy="50319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822" y="2708919"/>
            <a:ext cx="2228135" cy="40984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968" y="3643715"/>
            <a:ext cx="1820702" cy="43103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8832" y="4554525"/>
            <a:ext cx="2184125" cy="60266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2715" y="4595379"/>
            <a:ext cx="1862127" cy="661822"/>
          </a:xfrm>
          <a:prstGeom prst="rect">
            <a:avLst/>
          </a:prstGeom>
        </p:spPr>
      </p:pic>
      <p:sp>
        <p:nvSpPr>
          <p:cNvPr id="25" name="오른쪽 화살표 24"/>
          <p:cNvSpPr/>
          <p:nvPr/>
        </p:nvSpPr>
        <p:spPr>
          <a:xfrm>
            <a:off x="4006850" y="4855858"/>
            <a:ext cx="251972" cy="514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99592" y="5282533"/>
            <a:ext cx="7848872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</a:t>
            </a:r>
            <a:r>
              <a:rPr lang="en-US" altLang="ko-KR" sz="1800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800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1+1/2+1/3+1/4....1/10 </a:t>
            </a:r>
            <a:r>
              <a:rPr lang="ko-KR" altLang="en-US" sz="1800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합을 구하는 </a:t>
            </a:r>
            <a:r>
              <a:rPr lang="ko-KR" altLang="en-US" sz="1800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</a:t>
            </a:r>
            <a:r>
              <a:rPr lang="en-US" altLang="ko-KR" sz="1800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순서도</a:t>
            </a:r>
            <a:r>
              <a:rPr lang="en-US" altLang="ko-KR" sz="1800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800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ko-KR" altLang="en-US" sz="1800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</a:t>
            </a:r>
            <a:r>
              <a:rPr lang="en-US" altLang="ko-KR" sz="1800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kern="0" dirty="0">
              <a:solidFill>
                <a:srgbClr val="0000FF"/>
              </a:solidFill>
              <a:latin typeface="맑은 고딕" panose="020B0503020000020004" pitchFamily="50" charset="-12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잉크 3"/>
              <p14:cNvContentPartPr/>
              <p14:nvPr/>
            </p14:nvContentPartPr>
            <p14:xfrm>
              <a:off x="3613320" y="1822320"/>
              <a:ext cx="2190960" cy="1334160"/>
            </p14:xfrm>
          </p:contentPart>
        </mc:Choice>
        <mc:Fallback>
          <p:pic>
            <p:nvPicPr>
              <p:cNvPr id="4" name="잉크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03960" y="1812960"/>
                <a:ext cx="2209680" cy="135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384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0000CC"/>
                </a:solidFill>
              </a:rPr>
              <a:t>다차원 배열의 초기화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00CC"/>
                </a:solidFill>
              </a:rPr>
              <a:t>초기값</a:t>
            </a:r>
            <a:r>
              <a:rPr lang="ko-KR" altLang="en-US" dirty="0" smtClean="0"/>
              <a:t>의 지정형태는 다차원 배열이 </a:t>
            </a:r>
            <a:r>
              <a:rPr lang="ko-KR" altLang="en-US" dirty="0" smtClean="0">
                <a:solidFill>
                  <a:srgbClr val="0000CC"/>
                </a:solidFill>
              </a:rPr>
              <a:t>배열의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배열</a:t>
            </a:r>
            <a:r>
              <a:rPr lang="ko-KR" altLang="en-US" dirty="0" smtClean="0"/>
              <a:t>이라는 것을 생각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하여 </a:t>
            </a:r>
            <a:r>
              <a:rPr lang="ko-KR" altLang="en-US" dirty="0" smtClean="0">
                <a:solidFill>
                  <a:srgbClr val="0000CC"/>
                </a:solidFill>
              </a:rPr>
              <a:t>초기값</a:t>
            </a:r>
            <a:r>
              <a:rPr lang="ko-KR" altLang="en-US" dirty="0" smtClean="0"/>
              <a:t>을 </a:t>
            </a:r>
            <a:r>
              <a:rPr lang="ko-KR" altLang="en-US" dirty="0" smtClean="0">
                <a:solidFill>
                  <a:srgbClr val="0000CC"/>
                </a:solidFill>
              </a:rPr>
              <a:t>구분</a:t>
            </a:r>
            <a:r>
              <a:rPr lang="ko-KR" altLang="en-US" dirty="0" smtClean="0"/>
              <a:t>하여 </a:t>
            </a:r>
            <a:r>
              <a:rPr lang="ko-KR" altLang="en-US" dirty="0" smtClean="0">
                <a:solidFill>
                  <a:srgbClr val="0000CC"/>
                </a:solidFill>
              </a:rPr>
              <a:t>지정</a:t>
            </a:r>
            <a:r>
              <a:rPr lang="ko-KR" altLang="en-US" dirty="0" smtClean="0"/>
              <a:t>하거나</a:t>
            </a:r>
            <a:r>
              <a:rPr lang="en-US" altLang="ko-KR" dirty="0" smtClean="0"/>
              <a:t>, 1</a:t>
            </a:r>
            <a:r>
              <a:rPr lang="ko-KR" altLang="en-US" dirty="0" smtClean="0"/>
              <a:t>차원 배열처럼 초기값 리스트를 지정하여 순서대로 배열요소의 초기값으로 설정</a:t>
            </a:r>
          </a:p>
          <a:p>
            <a:pPr lvl="1">
              <a:spcAft>
                <a:spcPts val="100"/>
              </a:spcAft>
            </a:pPr>
            <a:r>
              <a:rPr lang="en-US" altLang="ko-KR" dirty="0" smtClean="0">
                <a:solidFill>
                  <a:srgbClr val="0000CC"/>
                </a:solidFill>
              </a:rPr>
              <a:t>2</a:t>
            </a:r>
            <a:r>
              <a:rPr lang="ko-KR" altLang="en-US" dirty="0" smtClean="0">
                <a:solidFill>
                  <a:srgbClr val="0000CC"/>
                </a:solidFill>
              </a:rPr>
              <a:t>차원 배열의 초기화와 논리적 구조</a:t>
            </a:r>
          </a:p>
          <a:p>
            <a:pPr lvl="2">
              <a:buFontTx/>
              <a:buNone/>
            </a:pPr>
            <a:r>
              <a:rPr lang="ko-KR" altLang="en-US" dirty="0" smtClean="0"/>
              <a:t>		</a:t>
            </a:r>
          </a:p>
        </p:txBody>
      </p:sp>
      <p:sp>
        <p:nvSpPr>
          <p:cNvPr id="204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배열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다차원 배열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2899142"/>
            <a:ext cx="7400925" cy="20002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960" y="5369836"/>
            <a:ext cx="699135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3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>
                <a:solidFill>
                  <a:srgbClr val="0000CC"/>
                </a:solidFill>
              </a:rPr>
              <a:t>3</a:t>
            </a:r>
            <a:r>
              <a:rPr lang="ko-KR" altLang="en-US" dirty="0" smtClean="0">
                <a:solidFill>
                  <a:srgbClr val="0000CC"/>
                </a:solidFill>
              </a:rPr>
              <a:t>차원 배열의 초기화와 논리적 구조</a:t>
            </a:r>
          </a:p>
        </p:txBody>
      </p:sp>
      <p:sp>
        <p:nvSpPr>
          <p:cNvPr id="215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배열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다차원 배열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677" y="1484784"/>
            <a:ext cx="6981825" cy="42195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2564904"/>
            <a:ext cx="1944216" cy="75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97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>
                <a:solidFill>
                  <a:srgbClr val="0000CC"/>
                </a:solidFill>
              </a:rPr>
              <a:t>예제 </a:t>
            </a:r>
            <a:r>
              <a:rPr lang="en-US" altLang="ko-KR" dirty="0" smtClean="0">
                <a:solidFill>
                  <a:srgbClr val="0000CC"/>
                </a:solidFill>
              </a:rPr>
              <a:t>2-6</a:t>
            </a:r>
            <a:r>
              <a:rPr lang="en-US" altLang="ko-KR" dirty="0" smtClean="0"/>
              <a:t>] </a:t>
            </a:r>
            <a:r>
              <a:rPr lang="en-US" altLang="ko-KR" dirty="0">
                <a:solidFill>
                  <a:srgbClr val="FF0000"/>
                </a:solidFill>
              </a:rPr>
              <a:t>3</a:t>
            </a:r>
            <a:r>
              <a:rPr lang="ko-KR" altLang="en-US" dirty="0">
                <a:solidFill>
                  <a:srgbClr val="0000CC"/>
                </a:solidFill>
              </a:rPr>
              <a:t>차원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배열</a:t>
            </a:r>
            <a:r>
              <a:rPr lang="ko-KR" altLang="en-US" dirty="0"/>
              <a:t> </a:t>
            </a:r>
            <a:r>
              <a:rPr lang="ko-KR" altLang="en-US" dirty="0" err="1" smtClean="0">
                <a:solidFill>
                  <a:srgbClr val="FF0000"/>
                </a:solidFill>
              </a:rPr>
              <a:t>입출력</a:t>
            </a:r>
            <a:r>
              <a:rPr lang="ko-KR" altLang="en-US" dirty="0" err="1" smtClean="0"/>
              <a:t>하기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</p:txBody>
      </p:sp>
      <p:sp>
        <p:nvSpPr>
          <p:cNvPr id="102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배열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다차원 배열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366085"/>
            <a:ext cx="4320000" cy="549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36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0000CC"/>
                </a:solidFill>
              </a:rPr>
              <a:t>문자 다차원 배열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1"/>
            <a:r>
              <a:rPr lang="en-US" altLang="ko-KR" dirty="0" smtClean="0">
                <a:solidFill>
                  <a:srgbClr val="0000CC"/>
                </a:solidFill>
              </a:rPr>
              <a:t>2</a:t>
            </a:r>
            <a:r>
              <a:rPr lang="ko-KR" altLang="en-US" dirty="0" smtClean="0">
                <a:solidFill>
                  <a:srgbClr val="0000CC"/>
                </a:solidFill>
              </a:rPr>
              <a:t>차원 </a:t>
            </a:r>
            <a:r>
              <a:rPr lang="ko-KR" altLang="en-US" dirty="0" smtClean="0">
                <a:solidFill>
                  <a:srgbClr val="FF0000"/>
                </a:solidFill>
              </a:rPr>
              <a:t>문자</a:t>
            </a:r>
            <a:r>
              <a:rPr lang="ko-KR" altLang="en-US" dirty="0" smtClean="0">
                <a:solidFill>
                  <a:srgbClr val="0000CC"/>
                </a:solidFill>
              </a:rPr>
              <a:t> 배열의 선언 </a:t>
            </a:r>
            <a:r>
              <a:rPr lang="ko-KR" altLang="en-US" dirty="0" smtClean="0">
                <a:solidFill>
                  <a:srgbClr val="FF0000"/>
                </a:solidFill>
              </a:rPr>
              <a:t>예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>
                <a:solidFill>
                  <a:srgbClr val="0000CC"/>
                </a:solidFill>
              </a:rPr>
              <a:t>2</a:t>
            </a:r>
            <a:r>
              <a:rPr lang="ko-KR" altLang="en-US" dirty="0" smtClean="0">
                <a:solidFill>
                  <a:srgbClr val="0000CC"/>
                </a:solidFill>
              </a:rPr>
              <a:t>차원 </a:t>
            </a:r>
            <a:r>
              <a:rPr lang="ko-KR" altLang="en-US" dirty="0" smtClean="0">
                <a:solidFill>
                  <a:srgbClr val="FF0000"/>
                </a:solidFill>
              </a:rPr>
              <a:t>문자</a:t>
            </a:r>
            <a:r>
              <a:rPr lang="ko-KR" altLang="en-US" dirty="0" smtClean="0">
                <a:solidFill>
                  <a:srgbClr val="0000CC"/>
                </a:solidFill>
              </a:rPr>
              <a:t> 배열의 문자열 저장과 </a:t>
            </a:r>
            <a:r>
              <a:rPr lang="ko-KR" altLang="en-US" dirty="0">
                <a:solidFill>
                  <a:srgbClr val="FF0000"/>
                </a:solidFill>
              </a:rPr>
              <a:t>논리적</a:t>
            </a:r>
            <a:r>
              <a:rPr lang="ko-KR" altLang="en-US" dirty="0">
                <a:solidFill>
                  <a:srgbClr val="0000CC"/>
                </a:solidFill>
              </a:rPr>
              <a:t> 구조 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en-US" altLang="ko-KR" b="1" dirty="0"/>
              <a:t>compare</a:t>
            </a:r>
            <a:endParaRPr lang="en-US" altLang="ko-KR" dirty="0" smtClean="0"/>
          </a:p>
          <a:p>
            <a:pPr lvl="2"/>
            <a:endParaRPr lang="en-US" altLang="ko-KR" dirty="0"/>
          </a:p>
        </p:txBody>
      </p:sp>
      <p:sp>
        <p:nvSpPr>
          <p:cNvPr id="102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배열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다차원 배열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317" y="1029938"/>
            <a:ext cx="2847975" cy="10763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00" y="2678992"/>
            <a:ext cx="7560000" cy="39678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199" y="2678992"/>
            <a:ext cx="3302217" cy="239706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956071" y="3259701"/>
            <a:ext cx="7681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rgbClr val="0000CC"/>
                </a:solidFill>
              </a:rPr>
              <a:t>length</a:t>
            </a:r>
            <a:endParaRPr lang="ko-KR" altLang="en-US" sz="1600" b="1" dirty="0">
              <a:solidFill>
                <a:srgbClr val="0000CC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956071" y="4149080"/>
            <a:ext cx="9717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rgbClr val="0000CC"/>
                </a:solidFill>
              </a:rPr>
              <a:t>capture </a:t>
            </a:r>
            <a:endParaRPr lang="ko-KR" altLang="en-US" sz="1600" b="1" dirty="0">
              <a:solidFill>
                <a:srgbClr val="0000CC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56071" y="3704901"/>
            <a:ext cx="6463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rgbClr val="0000CC"/>
                </a:solidFill>
              </a:rPr>
              <a:t>copy</a:t>
            </a:r>
            <a:endParaRPr lang="ko-KR" altLang="en-US" sz="1600" b="1" dirty="0">
              <a:solidFill>
                <a:srgbClr val="0000CC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956071" y="4592326"/>
            <a:ext cx="10358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rgbClr val="0000CC"/>
                </a:solidFill>
              </a:rPr>
              <a:t>compare</a:t>
            </a:r>
            <a:endParaRPr lang="ko-KR" altLang="en-US" sz="1600" b="1" dirty="0">
              <a:solidFill>
                <a:srgbClr val="0000CC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40784" y="4139936"/>
            <a:ext cx="576064" cy="180592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8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0000CC"/>
                </a:solidFill>
              </a:rPr>
              <a:t>배열</a:t>
            </a:r>
            <a:r>
              <a:rPr lang="en-US" altLang="ko-KR" baseline="30000" dirty="0" smtClean="0">
                <a:solidFill>
                  <a:srgbClr val="0000CC"/>
                </a:solidFill>
              </a:rPr>
              <a:t>array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00CC"/>
                </a:solidFill>
              </a:rPr>
              <a:t>같은</a:t>
            </a:r>
            <a:r>
              <a:rPr lang="ko-KR" altLang="en-US" dirty="0" smtClean="0"/>
              <a:t> </a:t>
            </a:r>
            <a:r>
              <a:rPr lang="ko-KR" altLang="en-US" dirty="0" err="1" smtClean="0">
                <a:solidFill>
                  <a:srgbClr val="0000CC"/>
                </a:solidFill>
              </a:rPr>
              <a:t>자료형</a:t>
            </a:r>
            <a:r>
              <a:rPr lang="ko-KR" altLang="en-US" dirty="0" err="1" smtClean="0"/>
              <a:t>을</a:t>
            </a:r>
            <a:r>
              <a:rPr lang="ko-KR" altLang="en-US" dirty="0" smtClean="0"/>
              <a:t> 가진 </a:t>
            </a:r>
            <a:r>
              <a:rPr lang="ko-KR" altLang="en-US" dirty="0" smtClean="0">
                <a:solidFill>
                  <a:srgbClr val="0000CC"/>
                </a:solidFill>
              </a:rPr>
              <a:t>자료</a:t>
            </a:r>
            <a:r>
              <a:rPr lang="ko-KR" altLang="en-US" dirty="0" smtClean="0"/>
              <a:t>들을 </a:t>
            </a:r>
            <a:r>
              <a:rPr lang="ko-KR" altLang="en-US" dirty="0" smtClean="0">
                <a:solidFill>
                  <a:srgbClr val="0000CC"/>
                </a:solidFill>
              </a:rPr>
              <a:t>나열</a:t>
            </a:r>
            <a:r>
              <a:rPr lang="ko-KR" altLang="en-US" dirty="0" smtClean="0"/>
              <a:t>하여 </a:t>
            </a:r>
            <a:r>
              <a:rPr lang="ko-KR" altLang="en-US" dirty="0" smtClean="0">
                <a:solidFill>
                  <a:srgbClr val="0000CC"/>
                </a:solidFill>
              </a:rPr>
              <a:t>메모리</a:t>
            </a:r>
            <a:r>
              <a:rPr lang="ko-KR" altLang="en-US" dirty="0" smtClean="0"/>
              <a:t>에 </a:t>
            </a:r>
            <a:r>
              <a:rPr lang="ko-KR" altLang="en-US" dirty="0" smtClean="0">
                <a:solidFill>
                  <a:srgbClr val="0000CC"/>
                </a:solidFill>
              </a:rPr>
              <a:t>연속</a:t>
            </a:r>
            <a:r>
              <a:rPr lang="ko-KR" altLang="en-US" dirty="0" smtClean="0"/>
              <a:t>으로 저장하여 만든 </a:t>
            </a:r>
            <a:r>
              <a:rPr lang="ko-KR" altLang="en-US" dirty="0" smtClean="0">
                <a:solidFill>
                  <a:srgbClr val="0000CC"/>
                </a:solidFill>
              </a:rPr>
              <a:t>자료</a:t>
            </a:r>
            <a:r>
              <a:rPr lang="ko-KR" altLang="en-US" dirty="0" smtClean="0"/>
              <a:t>들의 </a:t>
            </a:r>
            <a:r>
              <a:rPr lang="ko-KR" altLang="en-US" dirty="0" smtClean="0">
                <a:solidFill>
                  <a:srgbClr val="FF0000"/>
                </a:solidFill>
              </a:rPr>
              <a:t>그룹</a:t>
            </a:r>
          </a:p>
          <a:p>
            <a:pPr lvl="1"/>
            <a:r>
              <a:rPr lang="ko-KR" altLang="en-US" dirty="0" smtClean="0">
                <a:solidFill>
                  <a:srgbClr val="0000CC"/>
                </a:solidFill>
              </a:rPr>
              <a:t>인덱스</a:t>
            </a:r>
            <a:r>
              <a:rPr lang="en-US" altLang="ko-KR" baseline="30000" dirty="0" smtClean="0">
                <a:solidFill>
                  <a:srgbClr val="0000CC"/>
                </a:solidFill>
              </a:rPr>
              <a:t>index</a:t>
            </a:r>
            <a:r>
              <a:rPr lang="en-US" altLang="ko-KR" dirty="0" smtClean="0">
                <a:solidFill>
                  <a:srgbClr val="0000CC"/>
                </a:solidFill>
              </a:rPr>
              <a:t> </a:t>
            </a:r>
          </a:p>
          <a:p>
            <a:pPr lvl="2"/>
            <a:r>
              <a:rPr lang="ko-KR" altLang="en-US" dirty="0" smtClean="0">
                <a:solidFill>
                  <a:srgbClr val="0000CC"/>
                </a:solidFill>
              </a:rPr>
              <a:t>배열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CC"/>
                </a:solidFill>
              </a:rPr>
              <a:t>요소</a:t>
            </a:r>
            <a:r>
              <a:rPr lang="ko-KR" altLang="en-US" dirty="0" smtClean="0"/>
              <a:t>를 간단히 </a:t>
            </a:r>
            <a:r>
              <a:rPr lang="ko-KR" altLang="en-US" dirty="0" smtClean="0">
                <a:solidFill>
                  <a:srgbClr val="0000CC"/>
                </a:solidFill>
              </a:rPr>
              <a:t>구별</a:t>
            </a:r>
            <a:r>
              <a:rPr lang="ko-KR" altLang="en-US" dirty="0" smtClean="0"/>
              <a:t>하기 위해 </a:t>
            </a:r>
            <a:r>
              <a:rPr lang="ko-KR" altLang="en-US" dirty="0" smtClean="0">
                <a:solidFill>
                  <a:srgbClr val="0000CC"/>
                </a:solidFill>
              </a:rPr>
              <a:t>사용하는 번호</a:t>
            </a:r>
          </a:p>
          <a:p>
            <a:pPr lvl="2"/>
            <a:r>
              <a:rPr lang="en-US" altLang="ko-KR" dirty="0" smtClean="0">
                <a:solidFill>
                  <a:srgbClr val="0000CC"/>
                </a:solidFill>
              </a:rPr>
              <a:t>C</a:t>
            </a:r>
            <a:r>
              <a:rPr lang="ko-KR" altLang="en-US" dirty="0" smtClean="0"/>
              <a:t>에서 </a:t>
            </a:r>
            <a:r>
              <a:rPr lang="ko-KR" altLang="en-US" dirty="0" smtClean="0">
                <a:solidFill>
                  <a:srgbClr val="FF0000"/>
                </a:solidFill>
              </a:rPr>
              <a:t>인덱스</a:t>
            </a:r>
            <a:r>
              <a:rPr lang="ko-KR" altLang="en-US" dirty="0" smtClean="0"/>
              <a:t>는 항상 </a:t>
            </a:r>
            <a:r>
              <a:rPr lang="en-US" altLang="ko-KR" dirty="0" smtClean="0">
                <a:solidFill>
                  <a:srgbClr val="0000CC"/>
                </a:solidFill>
              </a:rPr>
              <a:t>0</a:t>
            </a:r>
            <a:r>
              <a:rPr lang="ko-KR" altLang="en-US" dirty="0" smtClean="0"/>
              <a:t>부터 </a:t>
            </a:r>
            <a:r>
              <a:rPr lang="ko-KR" altLang="en-US" dirty="0" smtClean="0">
                <a:solidFill>
                  <a:srgbClr val="0000CC"/>
                </a:solidFill>
              </a:rPr>
              <a:t>시작</a:t>
            </a:r>
          </a:p>
          <a:p>
            <a:pPr lvl="1"/>
            <a:r>
              <a:rPr lang="ko-KR" altLang="en-US" dirty="0" smtClean="0"/>
              <a:t>모든 </a:t>
            </a:r>
            <a:r>
              <a:rPr lang="ko-KR" altLang="en-US" dirty="0" err="1" smtClean="0">
                <a:solidFill>
                  <a:srgbClr val="0000CC"/>
                </a:solidFill>
              </a:rPr>
              <a:t>자료</a:t>
            </a:r>
            <a:r>
              <a:rPr lang="ko-KR" altLang="en-US" dirty="0" err="1" smtClean="0"/>
              <a:t>형에</a:t>
            </a:r>
            <a:r>
              <a:rPr lang="ko-KR" altLang="en-US" dirty="0" smtClean="0"/>
              <a:t> 대해서 </a:t>
            </a:r>
            <a:r>
              <a:rPr lang="ko-KR" altLang="en-US" dirty="0" smtClean="0">
                <a:solidFill>
                  <a:srgbClr val="0000CC"/>
                </a:solidFill>
              </a:rPr>
              <a:t>배열</a:t>
            </a:r>
            <a:r>
              <a:rPr lang="ko-KR" altLang="en-US" dirty="0" smtClean="0"/>
              <a:t>로 구성 가능</a:t>
            </a:r>
          </a:p>
          <a:p>
            <a:pPr lvl="1"/>
            <a:r>
              <a:rPr lang="ko-KR" altLang="en-US" dirty="0" smtClean="0">
                <a:solidFill>
                  <a:srgbClr val="0000CC"/>
                </a:solidFill>
              </a:rPr>
              <a:t>구성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형태</a:t>
            </a:r>
            <a:r>
              <a:rPr lang="ko-KR" altLang="en-US" dirty="0" smtClean="0"/>
              <a:t>에 따라 </a:t>
            </a:r>
            <a:r>
              <a:rPr lang="en-US" altLang="ko-KR" dirty="0" smtClean="0">
                <a:solidFill>
                  <a:srgbClr val="0000CC"/>
                </a:solidFill>
              </a:rPr>
              <a:t>1</a:t>
            </a:r>
            <a:r>
              <a:rPr lang="ko-KR" altLang="en-US" dirty="0" smtClean="0">
                <a:solidFill>
                  <a:srgbClr val="0000CC"/>
                </a:solidFill>
              </a:rPr>
              <a:t>차원 배열</a:t>
            </a:r>
            <a:r>
              <a:rPr lang="en-US" altLang="ko-KR" dirty="0" smtClean="0"/>
              <a:t>, </a:t>
            </a:r>
            <a:r>
              <a:rPr lang="en-US" altLang="ko-KR" dirty="0" smtClean="0">
                <a:solidFill>
                  <a:srgbClr val="0000CC"/>
                </a:solidFill>
              </a:rPr>
              <a:t>2</a:t>
            </a:r>
            <a:r>
              <a:rPr lang="ko-KR" altLang="en-US" dirty="0" smtClean="0">
                <a:solidFill>
                  <a:srgbClr val="0000CC"/>
                </a:solidFill>
              </a:rPr>
              <a:t>차원 배열</a:t>
            </a:r>
            <a:r>
              <a:rPr lang="en-US" altLang="ko-KR" dirty="0" smtClean="0"/>
              <a:t>, </a:t>
            </a:r>
            <a:r>
              <a:rPr lang="en-US" altLang="ko-KR" dirty="0" smtClean="0">
                <a:solidFill>
                  <a:srgbClr val="0000CC"/>
                </a:solidFill>
              </a:rPr>
              <a:t>3</a:t>
            </a:r>
            <a:r>
              <a:rPr lang="ko-KR" altLang="en-US" dirty="0" smtClean="0">
                <a:solidFill>
                  <a:srgbClr val="0000CC"/>
                </a:solidFill>
              </a:rPr>
              <a:t>차원 배열</a:t>
            </a:r>
            <a:r>
              <a:rPr lang="en-US" altLang="ko-KR" dirty="0" smtClean="0"/>
              <a:t>, …</a:t>
            </a:r>
            <a:endParaRPr lang="ko-KR" altLang="en-US" dirty="0" smtClean="0"/>
          </a:p>
        </p:txBody>
      </p:sp>
      <p:sp>
        <p:nvSpPr>
          <p:cNvPr id="717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배열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개념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2132856"/>
            <a:ext cx="2282379" cy="43204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/>
              <p14:cNvContentPartPr/>
              <p14:nvPr/>
            </p14:nvContentPartPr>
            <p14:xfrm>
              <a:off x="2114640" y="1022400"/>
              <a:ext cx="330480" cy="190800"/>
            </p14:xfrm>
          </p:contentPart>
        </mc:Choice>
        <mc:Fallback>
          <p:pic>
            <p:nvPicPr>
              <p:cNvPr id="3" name="잉크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05280" y="1013040"/>
                <a:ext cx="349200" cy="20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379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>
                <a:solidFill>
                  <a:srgbClr val="0000CC"/>
                </a:solidFill>
              </a:rPr>
              <a:t>예제 </a:t>
            </a:r>
            <a:r>
              <a:rPr lang="en-US" altLang="ko-KR" dirty="0" smtClean="0">
                <a:solidFill>
                  <a:srgbClr val="0000CC"/>
                </a:solidFill>
              </a:rPr>
              <a:t>2-7</a:t>
            </a:r>
            <a:r>
              <a:rPr lang="en-US" altLang="ko-KR" dirty="0" smtClean="0"/>
              <a:t>] </a:t>
            </a:r>
            <a:r>
              <a:rPr lang="en-US" altLang="ko-KR" dirty="0"/>
              <a:t>3</a:t>
            </a:r>
            <a:r>
              <a:rPr lang="ko-KR" altLang="en-US" dirty="0"/>
              <a:t>차원 배열을 이용해 </a:t>
            </a:r>
            <a:r>
              <a:rPr lang="ko-KR" altLang="en-US" dirty="0">
                <a:solidFill>
                  <a:srgbClr val="0000CC"/>
                </a:solidFill>
              </a:rPr>
              <a:t>문자 배열 </a:t>
            </a:r>
            <a:r>
              <a:rPr lang="ko-KR" altLang="en-US" dirty="0" err="1" smtClean="0">
                <a:solidFill>
                  <a:srgbClr val="FF0000"/>
                </a:solidFill>
              </a:rPr>
              <a:t>입출력</a:t>
            </a:r>
            <a:r>
              <a:rPr lang="ko-KR" altLang="en-US" dirty="0" err="1" smtClean="0"/>
              <a:t>하기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</p:txBody>
      </p:sp>
      <p:sp>
        <p:nvSpPr>
          <p:cNvPr id="102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배열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다차원 배열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389018"/>
            <a:ext cx="53721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9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0000CC"/>
                </a:solidFill>
              </a:rPr>
              <a:t>포인터 개념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olidFill>
                  <a:srgbClr val="0000CC"/>
                </a:solidFill>
              </a:rPr>
              <a:t>변수</a:t>
            </a:r>
            <a:r>
              <a:rPr lang="ko-KR" altLang="en-US" dirty="0" smtClean="0"/>
              <a:t>의</a:t>
            </a:r>
            <a:r>
              <a:rPr lang="ko-KR" altLang="en-US" dirty="0" smtClean="0">
                <a:solidFill>
                  <a:srgbClr val="0000CC"/>
                </a:solidFill>
              </a:rPr>
              <a:t> 메모리 </a:t>
            </a:r>
            <a:r>
              <a:rPr lang="ko-KR" altLang="en-US" dirty="0" smtClean="0">
                <a:solidFill>
                  <a:srgbClr val="FF0000"/>
                </a:solidFill>
              </a:rPr>
              <a:t>주소 값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olidFill>
                  <a:srgbClr val="FF0000"/>
                </a:solidFill>
              </a:rPr>
              <a:t>포인터</a:t>
            </a:r>
            <a:r>
              <a:rPr lang="ko-KR" altLang="en-US" dirty="0" smtClean="0">
                <a:solidFill>
                  <a:srgbClr val="0000CC"/>
                </a:solidFill>
              </a:rPr>
              <a:t>변수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solidFill>
                  <a:srgbClr val="FF0000"/>
                </a:solidFill>
              </a:rPr>
              <a:t>주소</a:t>
            </a:r>
            <a:r>
              <a:rPr lang="ko-KR" altLang="en-US" dirty="0" smtClean="0">
                <a:solidFill>
                  <a:srgbClr val="0000CC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값</a:t>
            </a:r>
            <a:r>
              <a:rPr lang="ko-KR" altLang="en-US" dirty="0" smtClean="0"/>
              <a:t>을</a:t>
            </a:r>
            <a:r>
              <a:rPr lang="ko-KR" altLang="en-US" dirty="0" smtClean="0">
                <a:solidFill>
                  <a:srgbClr val="0000CC"/>
                </a:solidFill>
              </a:rPr>
              <a:t> 저장</a:t>
            </a:r>
            <a:r>
              <a:rPr lang="ko-KR" altLang="en-US" dirty="0" smtClean="0"/>
              <a:t>하는</a:t>
            </a:r>
            <a:r>
              <a:rPr lang="ko-KR" altLang="en-US" dirty="0" smtClean="0">
                <a:solidFill>
                  <a:srgbClr val="0000CC"/>
                </a:solidFill>
              </a:rPr>
              <a:t> 특별한 변수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solidFill>
                  <a:srgbClr val="0000CC"/>
                </a:solidFill>
              </a:rPr>
              <a:t>포인터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변수</a:t>
            </a:r>
            <a:r>
              <a:rPr lang="ko-KR" altLang="en-US" dirty="0" smtClean="0"/>
              <a:t>가 </a:t>
            </a:r>
            <a:r>
              <a:rPr lang="ko-KR" altLang="en-US" dirty="0" smtClean="0">
                <a:solidFill>
                  <a:srgbClr val="FF0000"/>
                </a:solidFill>
              </a:rPr>
              <a:t>어떤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변수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CC"/>
                </a:solidFill>
              </a:rPr>
              <a:t>주소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FF0000"/>
                </a:solidFill>
              </a:rPr>
              <a:t>저장</a:t>
            </a:r>
            <a:r>
              <a:rPr lang="ko-KR" altLang="en-US" dirty="0" smtClean="0"/>
              <a:t>하고 있다는 것은 </a:t>
            </a:r>
            <a:r>
              <a:rPr lang="ko-KR" altLang="en-US" dirty="0">
                <a:solidFill>
                  <a:srgbClr val="0000CC"/>
                </a:solidFill>
              </a:rPr>
              <a:t>포인터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변수</a:t>
            </a:r>
            <a:r>
              <a:rPr lang="ko-KR" altLang="en-US" dirty="0"/>
              <a:t>가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그 </a:t>
            </a:r>
            <a:r>
              <a:rPr lang="ko-KR" altLang="en-US" dirty="0" smtClean="0">
                <a:solidFill>
                  <a:srgbClr val="0000CC"/>
                </a:solidFill>
              </a:rPr>
              <a:t>변수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FF0000"/>
                </a:solidFill>
              </a:rPr>
              <a:t>가리키고</a:t>
            </a:r>
            <a:r>
              <a:rPr lang="ko-KR" altLang="en-US" dirty="0" smtClean="0"/>
              <a:t> 있다</a:t>
            </a:r>
            <a:r>
              <a:rPr lang="en-US" altLang="ko-KR" dirty="0" smtClean="0"/>
              <a:t>(</a:t>
            </a:r>
            <a:r>
              <a:rPr lang="ko-KR" altLang="en-US" dirty="0" smtClean="0"/>
              <a:t>포인트하고 있다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</a:t>
            </a:r>
            <a:r>
              <a:rPr lang="ko-KR" altLang="en-US" dirty="0" smtClean="0">
                <a:solidFill>
                  <a:srgbClr val="0000CC"/>
                </a:solidFill>
              </a:rPr>
              <a:t>의미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solidFill>
                  <a:srgbClr val="0000CC"/>
                </a:solidFill>
              </a:rPr>
              <a:t>포인터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변수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0000CC"/>
                </a:solidFill>
              </a:rPr>
              <a:t>이용</a:t>
            </a:r>
            <a:r>
              <a:rPr lang="ko-KR" altLang="en-US" dirty="0" smtClean="0"/>
              <a:t>하여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연결된 주소</a:t>
            </a:r>
            <a:r>
              <a:rPr lang="ko-KR" altLang="en-US" dirty="0" smtClean="0"/>
              <a:t>의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변수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영역</a:t>
            </a:r>
            <a:r>
              <a:rPr lang="ko-KR" altLang="en-US" dirty="0" smtClean="0"/>
              <a:t>을 </a:t>
            </a:r>
            <a:r>
              <a:rPr lang="ko-KR" altLang="en-US" dirty="0" smtClean="0">
                <a:solidFill>
                  <a:srgbClr val="0000CC"/>
                </a:solidFill>
              </a:rPr>
              <a:t>액세스</a:t>
            </a:r>
            <a:r>
              <a:rPr lang="ko-KR" altLang="en-US" dirty="0" smtClean="0"/>
              <a:t> 함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solidFill>
                  <a:srgbClr val="0000CC"/>
                </a:solidFill>
              </a:rPr>
              <a:t>포인터 변수</a:t>
            </a:r>
            <a:r>
              <a:rPr lang="ko-KR" altLang="en-US" dirty="0" smtClean="0"/>
              <a:t>를 간단히 </a:t>
            </a:r>
            <a:r>
              <a:rPr lang="ko-KR" altLang="en-US" dirty="0" smtClean="0">
                <a:solidFill>
                  <a:srgbClr val="FF0000"/>
                </a:solidFill>
              </a:rPr>
              <a:t>포인터</a:t>
            </a:r>
            <a:r>
              <a:rPr lang="ko-KR" altLang="en-US" dirty="0" smtClean="0"/>
              <a:t>라고 함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endParaRPr lang="ko-KR" altLang="en-US" dirty="0" smtClean="0"/>
          </a:p>
        </p:txBody>
      </p:sp>
      <p:sp>
        <p:nvSpPr>
          <p:cNvPr id="2355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포인터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개념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339752" y="1052736"/>
            <a:ext cx="11945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(pointer)</a:t>
            </a:r>
            <a:endParaRPr lang="ko-KR" altLang="en-US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잉크 2"/>
              <p14:cNvContentPartPr/>
              <p14:nvPr/>
            </p14:nvContentPartPr>
            <p14:xfrm>
              <a:off x="660240" y="1460520"/>
              <a:ext cx="4407480" cy="2241720"/>
            </p14:xfrm>
          </p:contentPart>
        </mc:Choice>
        <mc:Fallback>
          <p:pic>
            <p:nvPicPr>
              <p:cNvPr id="3" name="잉크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0880" y="1451160"/>
                <a:ext cx="4426200" cy="226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117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>
                <a:solidFill>
                  <a:srgbClr val="0000CC"/>
                </a:solidFill>
              </a:rPr>
              <a:t>포인터</a:t>
            </a:r>
            <a:r>
              <a:rPr lang="ko-KR" altLang="en-US" dirty="0" smtClean="0"/>
              <a:t>의</a:t>
            </a:r>
            <a:r>
              <a:rPr lang="ko-KR" altLang="en-US" dirty="0" smtClean="0">
                <a:solidFill>
                  <a:srgbClr val="0000CC"/>
                </a:solidFill>
              </a:rPr>
              <a:t> </a:t>
            </a:r>
            <a:r>
              <a:rPr lang="ko-KR" altLang="en-US" dirty="0" err="1" smtClean="0">
                <a:solidFill>
                  <a:srgbClr val="FF0000"/>
                </a:solidFill>
              </a:rPr>
              <a:t>엑세스</a:t>
            </a:r>
            <a:r>
              <a:rPr lang="ko-KR" altLang="en-US" dirty="0" smtClean="0">
                <a:solidFill>
                  <a:srgbClr val="0000CC"/>
                </a:solidFill>
              </a:rPr>
              <a:t> 처리</a:t>
            </a:r>
          </a:p>
          <a:p>
            <a:endParaRPr lang="ko-KR" altLang="en-US" dirty="0" smtClean="0"/>
          </a:p>
        </p:txBody>
      </p:sp>
      <p:sp>
        <p:nvSpPr>
          <p:cNvPr id="2355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포인터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개념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60" y="1916832"/>
            <a:ext cx="5308728" cy="4104456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6046588" y="2276872"/>
            <a:ext cx="2868812" cy="3384376"/>
            <a:chOff x="395536" y="2754650"/>
            <a:chExt cx="4176464" cy="3689023"/>
          </a:xfrm>
        </p:grpSpPr>
        <p:grpSp>
          <p:nvGrpSpPr>
            <p:cNvPr id="6" name="그룹 5"/>
            <p:cNvGrpSpPr/>
            <p:nvPr/>
          </p:nvGrpSpPr>
          <p:grpSpPr>
            <a:xfrm>
              <a:off x="395536" y="2780929"/>
              <a:ext cx="4176464" cy="3662744"/>
              <a:chOff x="827584" y="2852937"/>
              <a:chExt cx="4176464" cy="3590735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7584" y="3429000"/>
                <a:ext cx="4176464" cy="3014672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27784" y="3225809"/>
                <a:ext cx="1800200" cy="297999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79712" y="2852937"/>
                <a:ext cx="2448272" cy="303014"/>
              </a:xfrm>
              <a:prstGeom prst="rect">
                <a:avLst/>
              </a:prstGeom>
            </p:spPr>
          </p:pic>
        </p:grpSp>
        <p:sp>
          <p:nvSpPr>
            <p:cNvPr id="7" name="직사각형 6"/>
            <p:cNvSpPr/>
            <p:nvPr/>
          </p:nvSpPr>
          <p:spPr>
            <a:xfrm>
              <a:off x="2065488" y="2754650"/>
              <a:ext cx="432048" cy="3079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</p:grpSp>
      <p:cxnSp>
        <p:nvCxnSpPr>
          <p:cNvPr id="4" name="직선 연결선 3"/>
          <p:cNvCxnSpPr/>
          <p:nvPr/>
        </p:nvCxnSpPr>
        <p:spPr>
          <a:xfrm>
            <a:off x="6783120" y="3861048"/>
            <a:ext cx="445161" cy="0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792264" y="4158224"/>
            <a:ext cx="445161" cy="0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7490452" y="3501008"/>
            <a:ext cx="0" cy="21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7490452" y="3861048"/>
            <a:ext cx="0" cy="21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0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ct val="100000"/>
              </a:spcAft>
            </a:pPr>
            <a:r>
              <a:rPr lang="ko-KR" altLang="en-US" dirty="0" smtClean="0">
                <a:solidFill>
                  <a:srgbClr val="0000CC"/>
                </a:solidFill>
              </a:rPr>
              <a:t>포인터 사용 </a:t>
            </a:r>
            <a:r>
              <a:rPr lang="ko-KR" altLang="en-US" dirty="0" smtClean="0">
                <a:solidFill>
                  <a:srgbClr val="FF0000"/>
                </a:solidFill>
              </a:rPr>
              <a:t>예</a:t>
            </a:r>
          </a:p>
        </p:txBody>
      </p:sp>
      <p:sp>
        <p:nvSpPr>
          <p:cNvPr id="2560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포인터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84784"/>
            <a:ext cx="5191125" cy="23907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403648" y="2680171"/>
            <a:ext cx="11945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(</a:t>
            </a:r>
            <a:r>
              <a:rPr lang="en-US" altLang="ko-KR" b="1" dirty="0" smtClean="0">
                <a:solidFill>
                  <a:srgbClr val="FF0000"/>
                </a:solidFill>
              </a:rPr>
              <a:t>p</a:t>
            </a:r>
            <a:r>
              <a:rPr lang="en-US" altLang="ko-KR" b="1" dirty="0" smtClean="0"/>
              <a:t>oin</a:t>
            </a:r>
            <a:r>
              <a:rPr lang="en-US" altLang="ko-KR" b="1" dirty="0" smtClean="0">
                <a:solidFill>
                  <a:srgbClr val="FF0000"/>
                </a:solidFill>
              </a:rPr>
              <a:t>t</a:t>
            </a:r>
            <a:r>
              <a:rPr lang="en-US" altLang="ko-KR" b="1" dirty="0" smtClean="0"/>
              <a:t>e</a:t>
            </a:r>
            <a:r>
              <a:rPr lang="en-US" altLang="ko-KR" b="1" dirty="0" smtClean="0">
                <a:solidFill>
                  <a:srgbClr val="FF0000"/>
                </a:solidFill>
              </a:rPr>
              <a:t>r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2" name="직사각형 1"/>
          <p:cNvSpPr/>
          <p:nvPr/>
        </p:nvSpPr>
        <p:spPr>
          <a:xfrm>
            <a:off x="3779912" y="3506227"/>
            <a:ext cx="380905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0000CC"/>
                </a:solidFill>
              </a:rPr>
              <a:t>변수 </a:t>
            </a:r>
            <a:r>
              <a:rPr lang="en-US" altLang="ko-KR" sz="1400" b="1" dirty="0" err="1" smtClean="0">
                <a:solidFill>
                  <a:srgbClr val="0000CC"/>
                </a:solidFill>
              </a:rPr>
              <a:t>i</a:t>
            </a:r>
            <a:r>
              <a:rPr lang="ko-KR" altLang="en-US" sz="1400" b="1" dirty="0" smtClean="0">
                <a:solidFill>
                  <a:srgbClr val="0000CC"/>
                </a:solidFill>
              </a:rPr>
              <a:t>의</a:t>
            </a:r>
            <a:r>
              <a:rPr lang="en-US" altLang="ko-KR" sz="1400" b="1" dirty="0" smtClean="0">
                <a:solidFill>
                  <a:srgbClr val="0000CC"/>
                </a:solidFill>
              </a:rPr>
              <a:t>  </a:t>
            </a:r>
            <a:r>
              <a:rPr lang="ko-KR" altLang="en-US" sz="1400" b="1" dirty="0" smtClean="0">
                <a:solidFill>
                  <a:srgbClr val="0000CC"/>
                </a:solidFill>
              </a:rPr>
              <a:t>주소 </a:t>
            </a:r>
            <a:r>
              <a:rPr lang="en-US" altLang="ko-KR" sz="1400" b="1" dirty="0" smtClean="0">
                <a:solidFill>
                  <a:srgbClr val="0000CC"/>
                </a:solidFill>
              </a:rPr>
              <a:t>150</a:t>
            </a:r>
            <a:r>
              <a:rPr lang="ko-KR" altLang="en-US" sz="1400" b="1" dirty="0" smtClean="0">
                <a:solidFill>
                  <a:srgbClr val="0000CC"/>
                </a:solidFill>
              </a:rPr>
              <a:t>을 포인터 </a:t>
            </a:r>
            <a:r>
              <a:rPr lang="en-US" altLang="ko-KR" sz="1400" b="1" dirty="0" err="1" smtClean="0">
                <a:solidFill>
                  <a:srgbClr val="0000CC"/>
                </a:solidFill>
              </a:rPr>
              <a:t>ptr</a:t>
            </a:r>
            <a:r>
              <a:rPr lang="ko-KR" altLang="en-US" sz="1400" b="1" dirty="0" smtClean="0">
                <a:solidFill>
                  <a:srgbClr val="0000CC"/>
                </a:solidFill>
              </a:rPr>
              <a:t>에 저장하므로</a:t>
            </a:r>
            <a:endParaRPr lang="en-US" altLang="ko-KR" sz="1400" b="1" dirty="0" smtClean="0">
              <a:solidFill>
                <a:srgbClr val="0000CC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0000CC"/>
                </a:solidFill>
              </a:rPr>
              <a:t>포인터 </a:t>
            </a:r>
            <a:r>
              <a:rPr lang="en-US" altLang="ko-KR" sz="1400" b="1" dirty="0" err="1" smtClean="0">
                <a:solidFill>
                  <a:srgbClr val="0000CC"/>
                </a:solidFill>
              </a:rPr>
              <a:t>ptr</a:t>
            </a:r>
            <a:r>
              <a:rPr lang="ko-KR" altLang="en-US" sz="1400" b="1" dirty="0" smtClean="0">
                <a:solidFill>
                  <a:srgbClr val="0000CC"/>
                </a:solidFill>
              </a:rPr>
              <a:t>은 변수 </a:t>
            </a:r>
            <a:r>
              <a:rPr lang="en-US" altLang="ko-KR" sz="1400" b="1" dirty="0" err="1" smtClean="0">
                <a:solidFill>
                  <a:srgbClr val="0000CC"/>
                </a:solidFill>
              </a:rPr>
              <a:t>i</a:t>
            </a:r>
            <a:r>
              <a:rPr lang="ko-KR" altLang="en-US" sz="1400" b="1" dirty="0" err="1" smtClean="0">
                <a:solidFill>
                  <a:srgbClr val="0000CC"/>
                </a:solidFill>
              </a:rPr>
              <a:t>를</a:t>
            </a:r>
            <a:r>
              <a:rPr lang="ko-KR" altLang="en-US" sz="1400" b="1" dirty="0" smtClean="0">
                <a:solidFill>
                  <a:srgbClr val="0000CC"/>
                </a:solidFill>
              </a:rPr>
              <a:t> 가리키게 된다</a:t>
            </a:r>
            <a:r>
              <a:rPr lang="en-US" altLang="ko-KR" sz="1400" b="1" dirty="0" smtClean="0">
                <a:solidFill>
                  <a:srgbClr val="0000CC"/>
                </a:solidFill>
              </a:rPr>
              <a:t>.</a:t>
            </a:r>
            <a:r>
              <a:rPr lang="ko-KR" altLang="en-US" sz="1400" b="1" dirty="0" smtClean="0">
                <a:solidFill>
                  <a:srgbClr val="0000CC"/>
                </a:solidFill>
              </a:rPr>
              <a:t> </a:t>
            </a:r>
            <a:endParaRPr lang="ko-KR" altLang="en-US" sz="1400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147620" y="4452279"/>
            <a:ext cx="644134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ea typeface="+mn-ea"/>
              </a:rPr>
              <a:t>■ 형식</a:t>
            </a:r>
            <a:endParaRPr kumimoji="0" lang="ko-KR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ea typeface="+mn-ea"/>
              </a:rPr>
              <a:t>  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ea typeface="+mn-ea"/>
              </a:rPr>
              <a:t>→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주소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ea typeface="+mn-ea"/>
              </a:rPr>
              <a:t>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CC"/>
                </a:solidFill>
                <a:effectLst/>
                <a:latin typeface="+mn-ea"/>
                <a:ea typeface="+mn-ea"/>
              </a:rPr>
              <a:t>연산자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ea typeface="+mn-ea"/>
              </a:rPr>
              <a:t> 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ea typeface="+mn-ea"/>
              </a:rPr>
              <a:t>"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&amp;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ea typeface="+mn-ea"/>
              </a:rPr>
              <a:t>"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ea typeface="+mn-ea"/>
              </a:rPr>
              <a:t>는 뒤에 오는 </a:t>
            </a:r>
            <a:r>
              <a:rPr kumimoji="0" lang="ko-KR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CC"/>
                </a:solidFill>
                <a:effectLst/>
                <a:latin typeface="+mn-ea"/>
                <a:ea typeface="+mn-ea"/>
              </a:rPr>
              <a:t>변수명</a:t>
            </a:r>
            <a:r>
              <a:rPr kumimoji="0" lang="ko-KR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ea typeface="+mn-ea"/>
              </a:rPr>
              <a:t>의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ea typeface="+mn-ea"/>
              </a:rPr>
              <a:t> 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rgbClr val="0000CC"/>
                </a:solidFill>
                <a:effectLst/>
                <a:latin typeface="+mn-ea"/>
                <a:ea typeface="+mn-ea"/>
              </a:rPr>
              <a:t>주소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ea typeface="+mn-ea"/>
              </a:rPr>
              <a:t>를 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rgbClr val="0000CC"/>
                </a:solidFill>
                <a:effectLst/>
                <a:latin typeface="+mn-ea"/>
                <a:ea typeface="+mn-ea"/>
              </a:rPr>
              <a:t>표시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ea typeface="+mn-ea"/>
              </a:rPr>
              <a:t>한다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ea typeface="+mn-ea"/>
              </a:rPr>
              <a:t>.</a:t>
            </a:r>
            <a:endParaRPr kumimoji="0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ea typeface="+mn-ea"/>
              </a:rPr>
              <a:t>   → 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포인터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ea typeface="+mn-ea"/>
              </a:rPr>
              <a:t>(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ea typeface="+mn-ea"/>
              </a:rPr>
              <a:t>참조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ea typeface="+mn-ea"/>
              </a:rPr>
              <a:t>)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ea typeface="+mn-ea"/>
              </a:rPr>
              <a:t> 연산자 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ea typeface="+mn-ea"/>
              </a:rPr>
              <a:t>"</a:t>
            </a:r>
            <a:r>
              <a:rPr kumimoji="0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*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ea typeface="+mn-ea"/>
              </a:rPr>
              <a:t>"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는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ea typeface="+mn-ea"/>
              </a:rPr>
              <a:t> 뒤에 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오는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ea typeface="+mn-ea"/>
              </a:rPr>
              <a:t> 포인터 명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의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ea typeface="+mn-ea"/>
              </a:rPr>
              <a:t> 주소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로써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ea typeface="+mn-ea"/>
              </a:rPr>
              <a:t> 주소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가</a:t>
            </a:r>
            <a:endParaRPr kumimoji="0" lang="en-US" altLang="ko-KR" sz="1400" b="0" i="0" u="none" strike="noStrike" cap="none" normalizeH="0" baseline="0" dirty="0" smtClean="0">
              <a:ln>
                <a:noFill/>
              </a:ln>
              <a:effectLst/>
              <a:latin typeface="+mn-ea"/>
              <a:ea typeface="+mn-ea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ea typeface="+mn-ea"/>
              </a:rPr>
              <a:t>       지정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하는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ea typeface="+mn-ea"/>
              </a:rPr>
              <a:t> 위치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의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ea typeface="+mn-ea"/>
              </a:rPr>
              <a:t> 데이터 값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을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ea typeface="+mn-ea"/>
              </a:rPr>
              <a:t> 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나타낸다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ea typeface="+mn-ea"/>
              </a:rPr>
              <a:t>.</a:t>
            </a:r>
            <a:endParaRPr kumimoji="0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1691680" y="1700808"/>
            <a:ext cx="2088232" cy="216024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1835696" y="2111012"/>
            <a:ext cx="1685230" cy="21844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92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smtClean="0">
                <a:solidFill>
                  <a:srgbClr val="0000CC"/>
                </a:solidFill>
              </a:rPr>
              <a:t>포인터 선언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1">
              <a:defRPr/>
            </a:pPr>
            <a:r>
              <a:rPr lang="ko-KR" altLang="en-US" dirty="0" smtClean="0">
                <a:solidFill>
                  <a:srgbClr val="0000CC"/>
                </a:solidFill>
              </a:rPr>
              <a:t>포인터 선언 형식</a:t>
            </a:r>
          </a:p>
          <a:p>
            <a:pPr lvl="1">
              <a:defRPr/>
            </a:pPr>
            <a:endParaRPr lang="ko-KR" altLang="en-US" dirty="0" smtClean="0"/>
          </a:p>
          <a:p>
            <a:pPr lvl="1">
              <a:defRPr/>
            </a:pPr>
            <a:endParaRPr lang="ko-KR" altLang="en-US" dirty="0" smtClean="0"/>
          </a:p>
          <a:p>
            <a:pPr lvl="1">
              <a:defRPr/>
            </a:pPr>
            <a:endParaRPr lang="ko-KR" altLang="en-US" dirty="0" smtClean="0"/>
          </a:p>
        </p:txBody>
      </p:sp>
      <p:sp>
        <p:nvSpPr>
          <p:cNvPr id="2662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포인터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포인터 선언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772816"/>
            <a:ext cx="6762750" cy="222885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3707904" y="3573016"/>
            <a:ext cx="144016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5652120" y="3212976"/>
            <a:ext cx="144016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45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ct val="100000"/>
              </a:spcAft>
            </a:pPr>
            <a:r>
              <a:rPr lang="ko-KR" altLang="en-US" dirty="0">
                <a:solidFill>
                  <a:srgbClr val="0000CC"/>
                </a:solidFill>
              </a:rPr>
              <a:t>포인터</a:t>
            </a:r>
            <a:r>
              <a:rPr lang="ko-KR" altLang="en-US" dirty="0"/>
              <a:t>를</a:t>
            </a:r>
            <a:r>
              <a:rPr lang="ko-KR" altLang="en-US" dirty="0">
                <a:solidFill>
                  <a:srgbClr val="0000CC"/>
                </a:solidFill>
              </a:rPr>
              <a:t> 다양한 </a:t>
            </a:r>
            <a:r>
              <a:rPr lang="ko-KR" altLang="en-US" dirty="0" err="1">
                <a:solidFill>
                  <a:srgbClr val="0000CC"/>
                </a:solidFill>
              </a:rPr>
              <a:t>자료형</a:t>
            </a:r>
            <a:r>
              <a:rPr lang="ko-KR" altLang="en-US" dirty="0" err="1"/>
              <a:t>으로</a:t>
            </a:r>
            <a:r>
              <a:rPr lang="ko-KR" altLang="en-US" dirty="0">
                <a:solidFill>
                  <a:srgbClr val="0000CC"/>
                </a:solidFill>
              </a:rPr>
              <a:t> 선언한 </a:t>
            </a:r>
            <a:r>
              <a:rPr lang="ko-KR" altLang="en-US" dirty="0">
                <a:solidFill>
                  <a:srgbClr val="FF0000"/>
                </a:solidFill>
              </a:rPr>
              <a:t>예</a:t>
            </a:r>
            <a:endParaRPr lang="ko-KR" altLang="en-US" dirty="0" smtClean="0">
              <a:solidFill>
                <a:srgbClr val="FF0000"/>
              </a:solidFill>
            </a:endParaRPr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포인터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포인터 선언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84784"/>
            <a:ext cx="6840000" cy="4996245"/>
          </a:xfrm>
          <a:prstGeom prst="rect">
            <a:avLst/>
          </a:prstGeom>
        </p:spPr>
      </p:pic>
      <p:cxnSp>
        <p:nvCxnSpPr>
          <p:cNvPr id="4" name="직선 화살표 연결선 3"/>
          <p:cNvCxnSpPr/>
          <p:nvPr/>
        </p:nvCxnSpPr>
        <p:spPr>
          <a:xfrm>
            <a:off x="3635896" y="4095360"/>
            <a:ext cx="0" cy="432048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>
            <a:off x="3815916" y="4095360"/>
            <a:ext cx="0" cy="864096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3995936" y="4095360"/>
            <a:ext cx="0" cy="1728192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059832" y="1916832"/>
            <a:ext cx="1152128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059832" y="2636912"/>
            <a:ext cx="1152128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3050688" y="3338704"/>
            <a:ext cx="1152128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06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smtClean="0">
                <a:solidFill>
                  <a:srgbClr val="0000CC"/>
                </a:solidFill>
              </a:rPr>
              <a:t>포인터 연산자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1"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주소</a:t>
            </a:r>
            <a:r>
              <a:rPr lang="ko-KR" altLang="en-US" dirty="0" smtClean="0">
                <a:solidFill>
                  <a:srgbClr val="0000CC"/>
                </a:solidFill>
              </a:rPr>
              <a:t> 연산자 </a:t>
            </a:r>
            <a:r>
              <a:rPr lang="en-US" altLang="ko-KR" dirty="0" smtClean="0"/>
              <a:t>: </a:t>
            </a:r>
            <a:r>
              <a:rPr lang="en-US" altLang="ko-KR" sz="2800" dirty="0" smtClean="0">
                <a:solidFill>
                  <a:srgbClr val="AC6457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&amp;</a:t>
            </a:r>
            <a:endParaRPr lang="en-US" altLang="ko-KR" dirty="0" smtClean="0">
              <a:solidFill>
                <a:srgbClr val="AC6457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2">
              <a:defRPr/>
            </a:pPr>
            <a:r>
              <a:rPr lang="ko-KR" altLang="en-US" dirty="0" smtClean="0">
                <a:solidFill>
                  <a:srgbClr val="0000CC"/>
                </a:solidFill>
              </a:rPr>
              <a:t>변수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FF0000"/>
                </a:solidFill>
              </a:rPr>
              <a:t>주소 얻기</a:t>
            </a:r>
            <a:r>
              <a:rPr lang="ko-KR" altLang="en-US" dirty="0" smtClean="0"/>
              <a:t> 위해 </a:t>
            </a:r>
            <a:r>
              <a:rPr lang="ko-KR" altLang="en-US" dirty="0" smtClean="0">
                <a:solidFill>
                  <a:srgbClr val="0000CC"/>
                </a:solidFill>
              </a:rPr>
              <a:t>사용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2">
              <a:defRPr/>
            </a:pPr>
            <a:r>
              <a:rPr lang="ko-KR" altLang="en-US" dirty="0" smtClean="0">
                <a:solidFill>
                  <a:srgbClr val="0000CC"/>
                </a:solidFill>
              </a:rPr>
              <a:t>형식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 smtClean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예</a:t>
            </a:r>
          </a:p>
        </p:txBody>
      </p:sp>
      <p:sp>
        <p:nvSpPr>
          <p:cNvPr id="2867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포인터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포인터 연산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636912"/>
            <a:ext cx="2705100" cy="10763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221088"/>
            <a:ext cx="7920000" cy="220337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358040" y="1496332"/>
            <a:ext cx="501030" cy="34849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8462" y="5633816"/>
            <a:ext cx="989824" cy="21602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131840" y="1496332"/>
            <a:ext cx="31790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dirty="0" smtClean="0">
                <a:solidFill>
                  <a:srgbClr val="0000FF"/>
                </a:solidFill>
                <a:latin typeface="+mn-ea"/>
              </a:rPr>
              <a:t>※ </a:t>
            </a:r>
            <a:r>
              <a:rPr kumimoji="0" lang="ko-KR" altLang="en-US" dirty="0" smtClean="0">
                <a:solidFill>
                  <a:srgbClr val="0000FF"/>
                </a:solidFill>
                <a:latin typeface="+mn-ea"/>
              </a:rPr>
              <a:t>포인터</a:t>
            </a:r>
            <a:r>
              <a:rPr kumimoji="0" lang="en-US" altLang="ko-KR" dirty="0">
                <a:solidFill>
                  <a:srgbClr val="0000FF"/>
                </a:solidFill>
                <a:latin typeface="+mn-ea"/>
              </a:rPr>
              <a:t>(</a:t>
            </a:r>
            <a:r>
              <a:rPr kumimoji="0" lang="ko-KR" altLang="en-US" dirty="0">
                <a:solidFill>
                  <a:srgbClr val="0000FF"/>
                </a:solidFill>
                <a:latin typeface="+mn-ea"/>
              </a:rPr>
              <a:t>참조</a:t>
            </a:r>
            <a:r>
              <a:rPr kumimoji="0" lang="en-US" altLang="ko-KR" dirty="0">
                <a:solidFill>
                  <a:srgbClr val="0000FF"/>
                </a:solidFill>
                <a:latin typeface="+mn-ea"/>
              </a:rPr>
              <a:t>)</a:t>
            </a:r>
            <a:r>
              <a:rPr kumimoji="0" lang="ko-KR" altLang="en-US" dirty="0">
                <a:solidFill>
                  <a:srgbClr val="0000FF"/>
                </a:solidFill>
                <a:latin typeface="+mn-ea"/>
              </a:rPr>
              <a:t> 연산자 </a:t>
            </a:r>
            <a:r>
              <a:rPr kumimoji="0" lang="en-US" altLang="ko-KR" dirty="0">
                <a:solidFill>
                  <a:srgbClr val="0000FF"/>
                </a:solidFill>
                <a:latin typeface="+mn-ea"/>
              </a:rPr>
              <a:t>"</a:t>
            </a:r>
            <a:r>
              <a:rPr kumimoji="0" lang="en-US" altLang="ko-KR" dirty="0">
                <a:solidFill>
                  <a:srgbClr val="FF0000"/>
                </a:solidFill>
                <a:latin typeface="+mn-ea"/>
              </a:rPr>
              <a:t>*</a:t>
            </a:r>
            <a:r>
              <a:rPr kumimoji="0" lang="en-US" altLang="ko-KR" dirty="0">
                <a:solidFill>
                  <a:srgbClr val="0000FF"/>
                </a:solidFill>
                <a:latin typeface="+mn-ea"/>
              </a:rPr>
              <a:t>"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5750416" y="4581128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723899" y="5642388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62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 dirty="0" smtClean="0">
                <a:solidFill>
                  <a:srgbClr val="0000CC"/>
                </a:solidFill>
              </a:rPr>
              <a:t>참조 연산자 </a:t>
            </a:r>
            <a:r>
              <a:rPr lang="en-US" altLang="ko-KR" dirty="0" smtClean="0"/>
              <a:t>: </a:t>
            </a:r>
            <a:r>
              <a:rPr lang="en-US" altLang="ko-KR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*</a:t>
            </a:r>
            <a:endParaRPr lang="en-US" altLang="ko-KR" dirty="0" smtClean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2">
              <a:defRPr/>
            </a:pPr>
            <a:r>
              <a:rPr lang="ko-KR" altLang="en-US" dirty="0" smtClean="0">
                <a:solidFill>
                  <a:srgbClr val="0000CC"/>
                </a:solidFill>
              </a:rPr>
              <a:t>저장</a:t>
            </a:r>
            <a:r>
              <a:rPr lang="ko-KR" altLang="en-US" dirty="0" smtClean="0"/>
              <a:t>된 </a:t>
            </a:r>
            <a:r>
              <a:rPr lang="ko-KR" altLang="en-US" dirty="0" smtClean="0">
                <a:solidFill>
                  <a:srgbClr val="0000CC"/>
                </a:solidFill>
              </a:rPr>
              <a:t>주소</a:t>
            </a:r>
            <a:r>
              <a:rPr lang="ko-KR" altLang="en-US" dirty="0" smtClean="0"/>
              <a:t>에 있는 </a:t>
            </a:r>
            <a:r>
              <a:rPr lang="ko-KR" altLang="en-US" dirty="0" smtClean="0">
                <a:solidFill>
                  <a:srgbClr val="0000CC"/>
                </a:solidFill>
              </a:rPr>
              <a:t>값</a:t>
            </a:r>
            <a:r>
              <a:rPr lang="en-US" altLang="ko-KR" dirty="0" smtClean="0"/>
              <a:t>(</a:t>
            </a:r>
            <a:r>
              <a:rPr lang="ko-KR" altLang="en-US" dirty="0" smtClean="0"/>
              <a:t>변수에 저장된 값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</a:t>
            </a:r>
            <a:r>
              <a:rPr lang="ko-KR" altLang="en-US" dirty="0" smtClean="0">
                <a:solidFill>
                  <a:srgbClr val="FF0000"/>
                </a:solidFill>
              </a:rPr>
              <a:t>액세스</a:t>
            </a:r>
            <a:r>
              <a:rPr lang="ko-KR" altLang="en-US" dirty="0" smtClean="0"/>
              <a:t>하는 </a:t>
            </a:r>
            <a:r>
              <a:rPr lang="ko-KR" altLang="en-US" dirty="0" smtClean="0">
                <a:solidFill>
                  <a:srgbClr val="FF0000"/>
                </a:solidFill>
              </a:rPr>
              <a:t>연산자</a:t>
            </a:r>
          </a:p>
          <a:p>
            <a:pPr lvl="2">
              <a:defRPr/>
            </a:pPr>
            <a:r>
              <a:rPr lang="ko-KR" altLang="en-US" dirty="0" smtClean="0">
                <a:solidFill>
                  <a:srgbClr val="0000CC"/>
                </a:solidFill>
              </a:rPr>
              <a:t>형식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 smtClean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2969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포인터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포인터 연산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276872"/>
            <a:ext cx="2609850" cy="13239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384328" y="1043592"/>
            <a:ext cx="360040" cy="22757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79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예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 smtClean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2969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포인터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포인터 연산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84784"/>
            <a:ext cx="7920000" cy="493519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827584" y="4221088"/>
            <a:ext cx="1224136" cy="158417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91880" y="4221088"/>
            <a:ext cx="1224136" cy="158417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228184" y="4221088"/>
            <a:ext cx="2232248" cy="158417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004048" y="2420888"/>
            <a:ext cx="1008112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3995936" y="2420888"/>
            <a:ext cx="72008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483768" y="2420888"/>
            <a:ext cx="72008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2483768" y="3068960"/>
            <a:ext cx="72008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995936" y="3068960"/>
            <a:ext cx="72008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5364088" y="3068960"/>
            <a:ext cx="1224136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834664" y="3743320"/>
            <a:ext cx="72008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103616" y="3744464"/>
            <a:ext cx="72008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483768" y="4005064"/>
            <a:ext cx="1944216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22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>
                <a:solidFill>
                  <a:srgbClr val="0000CC"/>
                </a:solidFill>
              </a:rPr>
              <a:t>예제 </a:t>
            </a:r>
            <a:r>
              <a:rPr lang="en-US" altLang="ko-KR" dirty="0" smtClean="0">
                <a:solidFill>
                  <a:srgbClr val="0000CC"/>
                </a:solidFill>
              </a:rPr>
              <a:t>2-8</a:t>
            </a:r>
            <a:r>
              <a:rPr lang="en-US" altLang="ko-KR" dirty="0" smtClean="0"/>
              <a:t>] </a:t>
            </a:r>
            <a:r>
              <a:rPr lang="ko-KR" altLang="en-US" dirty="0">
                <a:solidFill>
                  <a:srgbClr val="0000CC"/>
                </a:solidFill>
              </a:rPr>
              <a:t>포인터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연산자</a:t>
            </a:r>
            <a:r>
              <a:rPr lang="ko-KR" altLang="en-US" dirty="0"/>
              <a:t>를 이용해 </a:t>
            </a:r>
            <a:r>
              <a:rPr lang="ko-KR" altLang="en-US" dirty="0">
                <a:solidFill>
                  <a:srgbClr val="0000CC"/>
                </a:solidFill>
              </a:rPr>
              <a:t>변수</a:t>
            </a:r>
            <a:r>
              <a:rPr lang="ko-KR" altLang="en-US" dirty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액세스</a:t>
            </a:r>
            <a:r>
              <a:rPr lang="ko-KR" altLang="en-US" dirty="0" smtClean="0"/>
              <a:t>하기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</p:txBody>
      </p:sp>
      <p:sp>
        <p:nvSpPr>
          <p:cNvPr id="102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포인터 </a:t>
            </a:r>
            <a:r>
              <a:rPr lang="en-US" altLang="ko-KR" dirty="0"/>
              <a:t>: </a:t>
            </a:r>
            <a:r>
              <a:rPr lang="ko-KR" altLang="en-US" dirty="0"/>
              <a:t>포인터 연산</a:t>
            </a:r>
            <a:endParaRPr lang="ko-KR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710" y="1331868"/>
            <a:ext cx="4657725" cy="49149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183" y="2780928"/>
            <a:ext cx="41148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62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0000CC"/>
                </a:solidFill>
              </a:rPr>
              <a:t>1</a:t>
            </a:r>
            <a:r>
              <a:rPr lang="ko-KR" altLang="en-US" dirty="0" smtClean="0">
                <a:solidFill>
                  <a:srgbClr val="0000CC"/>
                </a:solidFill>
              </a:rPr>
              <a:t>차원 배열 선언 형식</a:t>
            </a:r>
          </a:p>
          <a:p>
            <a:pPr marL="357187" lvl="1" indent="0">
              <a:buNone/>
            </a:pPr>
            <a:endParaRPr lang="ko-KR" altLang="en-US" dirty="0" smtClean="0"/>
          </a:p>
          <a:p>
            <a:pPr lvl="1"/>
            <a:endParaRPr lang="ko-KR" altLang="en-US" dirty="0" smtClean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배열 </a:t>
            </a:r>
            <a:r>
              <a:rPr lang="en-US" altLang="ko-KR" dirty="0" smtClean="0"/>
              <a:t>: 1</a:t>
            </a:r>
            <a:r>
              <a:rPr lang="ko-KR" altLang="en-US" dirty="0" smtClean="0"/>
              <a:t>차원 배열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556792"/>
            <a:ext cx="8280000" cy="254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0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0000CC"/>
                </a:solidFill>
              </a:rPr>
              <a:t>포인터의 초기화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1"/>
            <a:r>
              <a:rPr lang="ko-KR" altLang="en-US" dirty="0">
                <a:solidFill>
                  <a:srgbClr val="0000CC"/>
                </a:solidFill>
              </a:rPr>
              <a:t>일반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변수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FF0000"/>
                </a:solidFill>
              </a:rPr>
              <a:t>초기화</a:t>
            </a:r>
            <a:r>
              <a:rPr lang="ko-KR" altLang="en-US" dirty="0"/>
              <a:t>하는 </a:t>
            </a:r>
            <a:r>
              <a:rPr lang="ko-KR" altLang="en-US" dirty="0">
                <a:solidFill>
                  <a:srgbClr val="0000CC"/>
                </a:solidFill>
              </a:rPr>
              <a:t>방법</a:t>
            </a:r>
            <a:r>
              <a:rPr lang="ko-KR" altLang="en-US" dirty="0"/>
              <a:t>과 </a:t>
            </a:r>
            <a:r>
              <a:rPr lang="ko-KR" altLang="en-US" dirty="0" smtClean="0">
                <a:solidFill>
                  <a:srgbClr val="0000CC"/>
                </a:solidFill>
              </a:rPr>
              <a:t>같음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marL="357187" lvl="1" indent="0">
              <a:buNone/>
            </a:pPr>
            <a:endParaRPr lang="en-US" altLang="ko-KR" dirty="0" smtClean="0">
              <a:solidFill>
                <a:srgbClr val="0000CC"/>
              </a:solidFill>
            </a:endParaRPr>
          </a:p>
          <a:p>
            <a:pPr lvl="2"/>
            <a:r>
              <a:rPr lang="ko-KR" altLang="en-US" dirty="0" smtClean="0">
                <a:solidFill>
                  <a:srgbClr val="0000CC"/>
                </a:solidFill>
              </a:rPr>
              <a:t>포인터에 </a:t>
            </a:r>
            <a:r>
              <a:rPr lang="ko-KR" altLang="en-US" dirty="0" smtClean="0">
                <a:solidFill>
                  <a:srgbClr val="FF0000"/>
                </a:solidFill>
              </a:rPr>
              <a:t>주소 지정 방법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627062" lvl="2" indent="0">
              <a:buNone/>
            </a:pPr>
            <a:r>
              <a:rPr lang="ko-KR" altLang="en-US" dirty="0"/>
              <a:t>➊ </a:t>
            </a:r>
            <a:r>
              <a:rPr lang="ko-KR" altLang="en-US" dirty="0">
                <a:solidFill>
                  <a:srgbClr val="FF0000"/>
                </a:solidFill>
              </a:rPr>
              <a:t>주소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연산자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를 사용하여 </a:t>
            </a:r>
            <a:r>
              <a:rPr lang="ko-KR" altLang="en-US" dirty="0">
                <a:solidFill>
                  <a:srgbClr val="0000CC"/>
                </a:solidFill>
              </a:rPr>
              <a:t>변수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rgbClr val="0000CC"/>
                </a:solidFill>
              </a:rPr>
              <a:t>주소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를 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지정</a:t>
            </a:r>
            <a:endParaRPr lang="en-US" altLang="ko-KR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627062" lvl="2" indent="0">
              <a:buNone/>
            </a:pPr>
            <a:r>
              <a:rPr lang="ko-KR" altLang="en-US" dirty="0" smtClean="0"/>
              <a:t>➋ </a:t>
            </a:r>
            <a:r>
              <a:rPr lang="ko-KR" altLang="en-US" dirty="0">
                <a:solidFill>
                  <a:srgbClr val="0000CC"/>
                </a:solidFill>
              </a:rPr>
              <a:t>동적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rgbClr val="0000CC"/>
                </a:solidFill>
              </a:rPr>
              <a:t>메모리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를 </a:t>
            </a:r>
            <a:r>
              <a:rPr lang="ko-KR" altLang="en-US" dirty="0">
                <a:solidFill>
                  <a:srgbClr val="FF0000"/>
                </a:solidFill>
              </a:rPr>
              <a:t>할당</a:t>
            </a:r>
            <a:r>
              <a:rPr lang="ko-KR" altLang="en-US" dirty="0"/>
              <a:t>하고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그 </a:t>
            </a:r>
            <a:r>
              <a:rPr lang="ko-KR" altLang="en-US" dirty="0">
                <a:solidFill>
                  <a:srgbClr val="0000CC"/>
                </a:solidFill>
              </a:rPr>
              <a:t>시작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rgbClr val="0000CC"/>
                </a:solidFill>
              </a:rPr>
              <a:t>주소</a:t>
            </a:r>
            <a:r>
              <a:rPr lang="ko-KR" altLang="en-US" dirty="0"/>
              <a:t>를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포인터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값</a:t>
            </a:r>
            <a:r>
              <a:rPr lang="ko-KR" altLang="en-US" dirty="0" smtClean="0"/>
              <a:t>으로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 지정</a:t>
            </a:r>
            <a:endParaRPr lang="en-US" altLang="ko-KR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357187" lvl="1" indent="0">
              <a:lnSpc>
                <a:spcPct val="100000"/>
              </a:lnSpc>
              <a:buNone/>
            </a:pPr>
            <a:r>
              <a:rPr lang="en-US" altLang="ko-KR" dirty="0" smtClean="0"/>
              <a:t>      → </a:t>
            </a:r>
            <a:r>
              <a:rPr lang="ko-KR" altLang="en-US" sz="1400" dirty="0" smtClean="0">
                <a:solidFill>
                  <a:srgbClr val="0000CC"/>
                </a:solidFill>
              </a:rPr>
              <a:t>동적</a:t>
            </a:r>
            <a:r>
              <a:rPr lang="ko-KR" altLang="en-US" sz="1400" dirty="0" smtClean="0"/>
              <a:t> </a:t>
            </a:r>
            <a:r>
              <a:rPr lang="ko-KR" altLang="en-US" sz="1400" dirty="0" smtClean="0">
                <a:solidFill>
                  <a:srgbClr val="0000CC"/>
                </a:solidFill>
              </a:rPr>
              <a:t>메모리</a:t>
            </a:r>
            <a:r>
              <a:rPr lang="ko-KR" altLang="en-US" sz="1400" dirty="0" smtClean="0"/>
              <a:t>를 </a:t>
            </a:r>
            <a:r>
              <a:rPr lang="ko-KR" altLang="en-US" sz="1400" dirty="0" smtClean="0">
                <a:solidFill>
                  <a:srgbClr val="0000CC"/>
                </a:solidFill>
              </a:rPr>
              <a:t>할당</a:t>
            </a:r>
            <a:r>
              <a:rPr lang="ko-KR" altLang="en-US" sz="1400" dirty="0" smtClean="0"/>
              <a:t>하는 </a:t>
            </a:r>
            <a:r>
              <a:rPr lang="en-US" altLang="ko-KR" sz="1400" dirty="0" err="1" smtClean="0"/>
              <a:t>malloc</a:t>
            </a:r>
            <a:r>
              <a:rPr lang="en-US" altLang="ko-KR" sz="1400" dirty="0" smtClean="0"/>
              <a:t>()</a:t>
            </a:r>
            <a:r>
              <a:rPr lang="ko-KR" altLang="en-US" sz="1400" dirty="0" smtClean="0"/>
              <a:t>함수를 사용하여 문자형</a:t>
            </a:r>
            <a:r>
              <a:rPr lang="en-US" altLang="ko-KR" sz="1400" dirty="0" smtClean="0"/>
              <a:t>(char) </a:t>
            </a:r>
            <a:r>
              <a:rPr lang="ko-KR" altLang="en-US" sz="1400" dirty="0" smtClean="0"/>
              <a:t>공간 </a:t>
            </a:r>
            <a:r>
              <a:rPr lang="en-US" altLang="ko-KR" sz="1400" dirty="0" smtClean="0"/>
              <a:t>100</a:t>
            </a:r>
            <a:r>
              <a:rPr lang="ko-KR" altLang="en-US" sz="1400" dirty="0" smtClean="0"/>
              <a:t>개를</a:t>
            </a:r>
            <a:endParaRPr lang="en-US" altLang="ko-KR" sz="1400" dirty="0" smtClean="0"/>
          </a:p>
          <a:p>
            <a:pPr marL="357187" lvl="1" indent="0">
              <a:lnSpc>
                <a:spcPct val="100000"/>
              </a:lnSpc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         </a:t>
            </a:r>
            <a:r>
              <a:rPr lang="ko-KR" altLang="en-US" sz="1400" dirty="0" smtClean="0"/>
              <a:t>할당하고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그 시작 주소를 포인트 </a:t>
            </a:r>
            <a:r>
              <a:rPr lang="en-US" altLang="ko-KR" sz="1400" dirty="0" err="1" smtClean="0"/>
              <a:t>ptr</a:t>
            </a:r>
            <a:r>
              <a:rPr lang="ko-KR" altLang="en-US" sz="1400" dirty="0" smtClean="0"/>
              <a:t>에 저장한다</a:t>
            </a:r>
            <a:r>
              <a:rPr lang="en-US" altLang="ko-KR" sz="1400" dirty="0" smtClean="0"/>
              <a:t>.</a:t>
            </a:r>
            <a:endParaRPr lang="en-US" altLang="ko-KR" sz="1400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>
              <a:spcAft>
                <a:spcPts val="100"/>
              </a:spcAft>
            </a:pPr>
            <a:endParaRPr lang="en-US" altLang="ko-KR" dirty="0" smtClean="0"/>
          </a:p>
          <a:p>
            <a:pPr lvl="2">
              <a:spcAft>
                <a:spcPts val="100"/>
              </a:spcAft>
            </a:pPr>
            <a:endParaRPr lang="en-US" altLang="ko-KR" dirty="0" smtClean="0"/>
          </a:p>
          <a:p>
            <a:pPr lvl="3">
              <a:lnSpc>
                <a:spcPct val="70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ko-KR" dirty="0" smtClean="0"/>
              <a:t>	</a:t>
            </a:r>
            <a:endParaRPr lang="ko-KR" altLang="en-US" dirty="0" smtClean="0"/>
          </a:p>
        </p:txBody>
      </p:sp>
      <p:sp>
        <p:nvSpPr>
          <p:cNvPr id="337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포인터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포인터 연산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993" y="2972407"/>
            <a:ext cx="4448175" cy="7446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993" y="4191045"/>
            <a:ext cx="4400550" cy="57606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484" y="5494691"/>
            <a:ext cx="6311032" cy="10845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4671" y="3177028"/>
            <a:ext cx="2359417" cy="395988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5580112" y="5085184"/>
            <a:ext cx="180020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547664" y="5453515"/>
            <a:ext cx="288032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411760" y="5451809"/>
            <a:ext cx="252028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80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내용 개체 틀 1"/>
          <p:cNvSpPr>
            <a:spLocks noGrp="1"/>
          </p:cNvSpPr>
          <p:nvPr>
            <p:ph sz="quarter" idx="10"/>
          </p:nvPr>
        </p:nvSpPr>
        <p:spPr>
          <a:xfrm>
            <a:off x="257877" y="1268760"/>
            <a:ext cx="8686800" cy="4968552"/>
          </a:xfrm>
        </p:spPr>
        <p:txBody>
          <a:bodyPr/>
          <a:lstStyle/>
          <a:p>
            <a:pPr marL="627062" lvl="2" indent="0">
              <a:buNone/>
            </a:pPr>
            <a:r>
              <a:rPr lang="ko-KR" altLang="en-US" dirty="0" smtClean="0"/>
              <a:t>➌ </a:t>
            </a:r>
            <a:r>
              <a:rPr lang="ko-KR" altLang="en-US" dirty="0">
                <a:solidFill>
                  <a:srgbClr val="0000CC"/>
                </a:solidFill>
              </a:rPr>
              <a:t>문자형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rgbClr val="0000CC"/>
                </a:solidFill>
              </a:rPr>
              <a:t>포인터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에 문자열</a:t>
            </a:r>
            <a:r>
              <a:rPr lang="ko-KR" altLang="en-US" dirty="0"/>
              <a:t>의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시작 주소</a:t>
            </a:r>
            <a:r>
              <a:rPr lang="ko-KR" altLang="en-US" dirty="0"/>
              <a:t>를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지정</a:t>
            </a:r>
            <a:endParaRPr lang="en-US" altLang="ko-KR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endParaRPr lang="en-US" altLang="ko-KR" dirty="0"/>
          </a:p>
          <a:p>
            <a:pPr marL="357187" lvl="1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</a:rPr>
              <a:t>   </a:t>
            </a:r>
          </a:p>
          <a:p>
            <a:pPr marL="357187" lvl="1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prstClr val="black"/>
                </a:solidFill>
                <a:latin typeface="+mn-lt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+mn-lt"/>
              </a:rPr>
              <a:t>         → </a:t>
            </a:r>
            <a:r>
              <a:rPr lang="ko-KR" altLang="en-US" sz="1400" dirty="0" smtClean="0">
                <a:solidFill>
                  <a:srgbClr val="0000CC"/>
                </a:solidFill>
                <a:latin typeface="+mn-lt"/>
              </a:rPr>
              <a:t>문자열 </a:t>
            </a:r>
            <a:r>
              <a:rPr lang="ko-KR" altLang="en-US" sz="1400" dirty="0" err="1" smtClean="0">
                <a:solidFill>
                  <a:srgbClr val="0000CC"/>
                </a:solidFill>
                <a:latin typeface="+mn-lt"/>
              </a:rPr>
              <a:t>자료형</a:t>
            </a:r>
            <a:r>
              <a:rPr lang="ko-KR" altLang="en-US" sz="1400" dirty="0" err="1" smtClean="0">
                <a:latin typeface="+mn-lt"/>
              </a:rPr>
              <a:t>은</a:t>
            </a:r>
            <a:r>
              <a:rPr lang="ko-KR" altLang="en-US" sz="1400" dirty="0" smtClean="0">
                <a:solidFill>
                  <a:prstClr val="black"/>
                </a:solidFill>
                <a:latin typeface="+mn-lt"/>
              </a:rPr>
              <a:t> </a:t>
            </a:r>
            <a:r>
              <a:rPr lang="ko-KR" altLang="en-US" sz="1400" dirty="0" smtClean="0">
                <a:solidFill>
                  <a:srgbClr val="0000CC"/>
                </a:solidFill>
                <a:latin typeface="+mn-lt"/>
              </a:rPr>
              <a:t>일반 </a:t>
            </a:r>
            <a:r>
              <a:rPr lang="ko-KR" altLang="en-US" sz="1400" dirty="0" err="1" smtClean="0">
                <a:solidFill>
                  <a:srgbClr val="0000CC"/>
                </a:solidFill>
                <a:latin typeface="+mn-lt"/>
              </a:rPr>
              <a:t>자료형</a:t>
            </a:r>
            <a:r>
              <a:rPr lang="ko-KR" altLang="en-US" sz="1400" dirty="0" err="1" smtClean="0">
                <a:latin typeface="+mn-lt"/>
              </a:rPr>
              <a:t>과</a:t>
            </a:r>
            <a:r>
              <a:rPr lang="ko-KR" altLang="en-US" sz="1400" dirty="0" smtClean="0">
                <a:solidFill>
                  <a:srgbClr val="0000CC"/>
                </a:solidFill>
                <a:latin typeface="+mn-lt"/>
              </a:rPr>
              <a:t> </a:t>
            </a:r>
            <a:r>
              <a:rPr lang="ko-KR" altLang="en-US" sz="1400" dirty="0" smtClean="0">
                <a:latin typeface="+mn-lt"/>
              </a:rPr>
              <a:t>다르게 문자열 지정만으로 그 시작 주소를 전달할</a:t>
            </a:r>
            <a:endParaRPr lang="en-US" altLang="ko-KR" sz="1400" dirty="0">
              <a:solidFill>
                <a:prstClr val="black"/>
              </a:solidFill>
              <a:latin typeface="+mn-lt"/>
            </a:endParaRPr>
          </a:p>
          <a:p>
            <a:pPr marL="357187" lvl="1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prstClr val="black"/>
                </a:solidFill>
                <a:latin typeface="+mn-lt"/>
              </a:rPr>
              <a:t>              </a:t>
            </a:r>
            <a:r>
              <a:rPr lang="ko-KR" altLang="en-US" sz="1400" dirty="0" smtClean="0">
                <a:solidFill>
                  <a:prstClr val="black"/>
                </a:solidFill>
                <a:latin typeface="+mn-lt"/>
              </a:rPr>
              <a:t>수 있다</a:t>
            </a:r>
            <a:r>
              <a:rPr lang="en-US" altLang="ko-KR" sz="1400" dirty="0" smtClean="0">
                <a:solidFill>
                  <a:prstClr val="black"/>
                </a:solidFill>
                <a:latin typeface="+mn-lt"/>
              </a:rPr>
              <a:t>. “</a:t>
            </a:r>
            <a:r>
              <a:rPr lang="en-US" altLang="ko-KR" sz="1400" dirty="0" err="1" smtClean="0">
                <a:solidFill>
                  <a:prstClr val="black"/>
                </a:solidFill>
                <a:latin typeface="+mn-lt"/>
              </a:rPr>
              <a:t>korea</a:t>
            </a:r>
            <a:r>
              <a:rPr lang="en-US" altLang="ko-KR" sz="1400" dirty="0" smtClean="0">
                <a:solidFill>
                  <a:prstClr val="black"/>
                </a:solidFill>
                <a:latin typeface="+mn-lt"/>
              </a:rPr>
              <a:t>”</a:t>
            </a:r>
            <a:r>
              <a:rPr lang="ko-KR" altLang="en-US" sz="1400" dirty="0" smtClean="0">
                <a:solidFill>
                  <a:prstClr val="black"/>
                </a:solidFill>
                <a:latin typeface="+mn-lt"/>
              </a:rPr>
              <a:t>문자열이 </a:t>
            </a:r>
            <a:r>
              <a:rPr lang="en-US" altLang="ko-KR" sz="1400" dirty="0" err="1" smtClean="0">
                <a:solidFill>
                  <a:prstClr val="black"/>
                </a:solidFill>
                <a:latin typeface="+mn-lt"/>
              </a:rPr>
              <a:t>ptr</a:t>
            </a:r>
            <a:r>
              <a:rPr lang="ko-KR" altLang="en-US" sz="1400" dirty="0">
                <a:solidFill>
                  <a:prstClr val="black"/>
                </a:solidFill>
                <a:latin typeface="+mn-lt"/>
              </a:rPr>
              <a:t>에 </a:t>
            </a:r>
            <a:r>
              <a:rPr lang="ko-KR" altLang="en-US" sz="1400" dirty="0" smtClean="0">
                <a:solidFill>
                  <a:prstClr val="black"/>
                </a:solidFill>
                <a:latin typeface="+mn-lt"/>
              </a:rPr>
              <a:t>저장되는 것이 아니라 </a:t>
            </a:r>
            <a:r>
              <a:rPr lang="en-US" altLang="ko-KR" sz="1400" dirty="0" smtClean="0">
                <a:solidFill>
                  <a:prstClr val="black"/>
                </a:solidFill>
                <a:latin typeface="+mn-lt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+mn-lt"/>
              </a:rPr>
              <a:t>“</a:t>
            </a:r>
            <a:r>
              <a:rPr lang="en-US" altLang="ko-KR" sz="1400" dirty="0" err="1">
                <a:solidFill>
                  <a:prstClr val="black"/>
                </a:solidFill>
                <a:latin typeface="+mn-lt"/>
              </a:rPr>
              <a:t>korea</a:t>
            </a:r>
            <a:r>
              <a:rPr lang="en-US" altLang="ko-KR" sz="1400" dirty="0">
                <a:solidFill>
                  <a:prstClr val="black"/>
                </a:solidFill>
                <a:latin typeface="+mn-lt"/>
              </a:rPr>
              <a:t>”</a:t>
            </a:r>
            <a:r>
              <a:rPr lang="ko-KR" altLang="en-US" sz="1400" dirty="0" smtClean="0">
                <a:solidFill>
                  <a:prstClr val="black"/>
                </a:solidFill>
                <a:latin typeface="+mn-lt"/>
              </a:rPr>
              <a:t>문자이 저장된 위치</a:t>
            </a:r>
            <a:endParaRPr lang="en-US" altLang="ko-KR" sz="1400" dirty="0" smtClean="0">
              <a:solidFill>
                <a:prstClr val="black"/>
              </a:solidFill>
              <a:latin typeface="+mn-lt"/>
            </a:endParaRPr>
          </a:p>
          <a:p>
            <a:pPr marL="357187" lvl="1" indent="0">
              <a:lnSpc>
                <a:spcPct val="100000"/>
              </a:lnSpc>
              <a:buNone/>
            </a:pPr>
            <a:r>
              <a:rPr lang="en-US" altLang="ko-KR" sz="1400" dirty="0" smtClean="0">
                <a:solidFill>
                  <a:prstClr val="black"/>
                </a:solidFill>
                <a:latin typeface="+mn-lt"/>
              </a:rPr>
              <a:t>              </a:t>
            </a:r>
            <a:r>
              <a:rPr lang="ko-KR" altLang="en-US" sz="1400" dirty="0" smtClean="0">
                <a:solidFill>
                  <a:prstClr val="black"/>
                </a:solidFill>
                <a:latin typeface="+mn-lt"/>
              </a:rPr>
              <a:t>시작 주소가 포인터 </a:t>
            </a:r>
            <a:r>
              <a:rPr lang="en-US" altLang="ko-KR" sz="1400" dirty="0" err="1">
                <a:solidFill>
                  <a:prstClr val="black"/>
                </a:solidFill>
                <a:latin typeface="+mn-lt"/>
              </a:rPr>
              <a:t>ptr</a:t>
            </a:r>
            <a:r>
              <a:rPr lang="ko-KR" altLang="en-US" sz="1400" dirty="0">
                <a:solidFill>
                  <a:prstClr val="black"/>
                </a:solidFill>
                <a:latin typeface="+mn-lt"/>
              </a:rPr>
              <a:t>에 </a:t>
            </a:r>
            <a:r>
              <a:rPr lang="ko-KR" altLang="en-US" sz="1400" dirty="0" smtClean="0">
                <a:solidFill>
                  <a:prstClr val="black"/>
                </a:solidFill>
                <a:latin typeface="+mn-lt"/>
              </a:rPr>
              <a:t>저장된다</a:t>
            </a:r>
            <a:r>
              <a:rPr lang="en-US" altLang="ko-KR" sz="1400" dirty="0" smtClean="0">
                <a:solidFill>
                  <a:prstClr val="black"/>
                </a:solidFill>
                <a:latin typeface="+mn-lt"/>
              </a:rPr>
              <a:t>.</a:t>
            </a:r>
          </a:p>
          <a:p>
            <a:pPr marL="357187" lvl="1" indent="0">
              <a:lnSpc>
                <a:spcPct val="100000"/>
              </a:lnSpc>
              <a:buNone/>
            </a:pPr>
            <a:endParaRPr lang="en-US" altLang="ko-KR" sz="1400" dirty="0" smtClean="0"/>
          </a:p>
          <a:p>
            <a:pPr marL="627062" lvl="2" indent="0">
              <a:buNone/>
            </a:pPr>
            <a:r>
              <a:rPr lang="ko-KR" altLang="en-US" dirty="0"/>
              <a:t>➍ </a:t>
            </a:r>
            <a:r>
              <a:rPr lang="ko-KR" altLang="en-US" dirty="0">
                <a:solidFill>
                  <a:srgbClr val="0000CC"/>
                </a:solidFill>
              </a:rPr>
              <a:t>배열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rgbClr val="0000CC"/>
                </a:solidFill>
              </a:rPr>
              <a:t>이름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을 이용</a:t>
            </a:r>
            <a:r>
              <a:rPr lang="ko-KR" altLang="en-US" dirty="0"/>
              <a:t>하여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배열 시작 주소</a:t>
            </a:r>
            <a:r>
              <a:rPr lang="ko-KR" altLang="en-US" dirty="0"/>
              <a:t>를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지정</a:t>
            </a:r>
            <a:endParaRPr lang="en-US" altLang="ko-KR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/>
          </a:p>
          <a:p>
            <a:pPr marL="627062" lvl="2" indent="0">
              <a:buNone/>
            </a:pPr>
            <a:endParaRPr lang="en-US" altLang="ko-KR" dirty="0" smtClean="0"/>
          </a:p>
          <a:p>
            <a:pPr marL="357187" lvl="1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</a:rPr>
              <a:t>         → </a:t>
            </a:r>
            <a:r>
              <a:rPr lang="ko-KR" altLang="en-US" sz="1400" dirty="0" smtClean="0">
                <a:solidFill>
                  <a:srgbClr val="0000CC"/>
                </a:solidFill>
              </a:rPr>
              <a:t>배열 이름은 </a:t>
            </a:r>
            <a:r>
              <a:rPr lang="ko-KR" altLang="en-US" sz="1400" dirty="0" smtClean="0"/>
              <a:t>문자열과 마찬가지로 그 </a:t>
            </a:r>
            <a:r>
              <a:rPr lang="ko-KR" altLang="en-US" sz="1400" dirty="0"/>
              <a:t>시작 주소를 </a:t>
            </a:r>
            <a:r>
              <a:rPr lang="ko-KR" altLang="en-US" sz="1400" dirty="0" smtClean="0"/>
              <a:t>전달할 </a:t>
            </a:r>
            <a:r>
              <a:rPr lang="ko-KR" altLang="en-US" sz="1400" dirty="0" smtClean="0">
                <a:solidFill>
                  <a:prstClr val="black"/>
                </a:solidFill>
              </a:rPr>
              <a:t>수 </a:t>
            </a:r>
            <a:r>
              <a:rPr lang="ko-KR" altLang="en-US" sz="1400" dirty="0">
                <a:solidFill>
                  <a:prstClr val="black"/>
                </a:solidFill>
              </a:rPr>
              <a:t>있다</a:t>
            </a:r>
            <a:r>
              <a:rPr lang="en-US" altLang="ko-KR" sz="1400" dirty="0" smtClean="0">
                <a:solidFill>
                  <a:prstClr val="black"/>
                </a:solidFill>
              </a:rPr>
              <a:t>.</a:t>
            </a:r>
          </a:p>
          <a:p>
            <a:pPr marL="357187" lvl="1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</a:rPr>
              <a:t>            </a:t>
            </a:r>
            <a:r>
              <a:rPr lang="ko-KR" altLang="en-US" sz="1400" dirty="0" smtClean="0">
                <a:solidFill>
                  <a:prstClr val="black"/>
                </a:solidFill>
              </a:rPr>
              <a:t>포인터 변수 </a:t>
            </a:r>
            <a:r>
              <a:rPr lang="en-US" altLang="ko-KR" sz="1400" dirty="0" err="1" smtClean="0">
                <a:solidFill>
                  <a:prstClr val="black"/>
                </a:solidFill>
              </a:rPr>
              <a:t>ptr</a:t>
            </a:r>
            <a:r>
              <a:rPr lang="ko-KR" altLang="en-US" sz="1400" dirty="0" smtClean="0">
                <a:solidFill>
                  <a:prstClr val="black"/>
                </a:solidFill>
              </a:rPr>
              <a:t>은 문자형</a:t>
            </a:r>
            <a:r>
              <a:rPr lang="en-US" altLang="ko-KR" sz="1400" dirty="0" smtClean="0">
                <a:solidFill>
                  <a:prstClr val="black"/>
                </a:solidFill>
              </a:rPr>
              <a:t>(char) </a:t>
            </a:r>
            <a:r>
              <a:rPr lang="ko-KR" altLang="en-US" sz="1400" dirty="0" smtClean="0">
                <a:solidFill>
                  <a:prstClr val="black"/>
                </a:solidFill>
              </a:rPr>
              <a:t>요소를 </a:t>
            </a:r>
            <a:r>
              <a:rPr lang="en-US" altLang="ko-KR" sz="1400" dirty="0" smtClean="0">
                <a:solidFill>
                  <a:prstClr val="black"/>
                </a:solidFill>
              </a:rPr>
              <a:t>100</a:t>
            </a:r>
            <a:r>
              <a:rPr lang="ko-KR" altLang="en-US" sz="1400" dirty="0" smtClean="0">
                <a:solidFill>
                  <a:prstClr val="black"/>
                </a:solidFill>
              </a:rPr>
              <a:t>개 가진 배열 </a:t>
            </a:r>
            <a:r>
              <a:rPr lang="en-US" altLang="ko-KR" sz="1400" dirty="0" smtClean="0">
                <a:solidFill>
                  <a:prstClr val="black"/>
                </a:solidFill>
              </a:rPr>
              <a:t>A</a:t>
            </a:r>
            <a:r>
              <a:rPr lang="ko-KR" altLang="en-US" sz="1400" dirty="0" smtClean="0">
                <a:solidFill>
                  <a:prstClr val="black"/>
                </a:solidFill>
              </a:rPr>
              <a:t>의 시작 주소를 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pPr marL="357187" lvl="1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</a:rPr>
              <a:t>            </a:t>
            </a:r>
            <a:r>
              <a:rPr lang="ko-KR" altLang="en-US" sz="1400" dirty="0" smtClean="0">
                <a:solidFill>
                  <a:prstClr val="black"/>
                </a:solidFill>
              </a:rPr>
              <a:t>지정한다</a:t>
            </a:r>
            <a:r>
              <a:rPr lang="en-US" altLang="ko-KR" sz="1400" dirty="0" smtClean="0">
                <a:solidFill>
                  <a:prstClr val="black"/>
                </a:solidFill>
              </a:rPr>
              <a:t>.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>
              <a:spcAft>
                <a:spcPts val="100"/>
              </a:spcAft>
            </a:pPr>
            <a:endParaRPr lang="en-US" altLang="ko-KR" dirty="0" smtClean="0"/>
          </a:p>
          <a:p>
            <a:pPr lvl="2">
              <a:spcAft>
                <a:spcPts val="100"/>
              </a:spcAft>
            </a:pPr>
            <a:endParaRPr lang="en-US" altLang="ko-KR" dirty="0" smtClean="0"/>
          </a:p>
          <a:p>
            <a:pPr lvl="3">
              <a:lnSpc>
                <a:spcPct val="70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ko-KR" dirty="0" smtClean="0"/>
              <a:t>	</a:t>
            </a:r>
            <a:endParaRPr lang="ko-KR" altLang="en-US" dirty="0" smtClean="0"/>
          </a:p>
        </p:txBody>
      </p:sp>
      <p:sp>
        <p:nvSpPr>
          <p:cNvPr id="337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포인터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포인터 연산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868" y="1700808"/>
            <a:ext cx="4400550" cy="59459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3933056"/>
            <a:ext cx="4391025" cy="6605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338315"/>
            <a:ext cx="3186580" cy="315450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5940152" y="2924944"/>
            <a:ext cx="2016224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2411760" y="2924944"/>
            <a:ext cx="3456384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93384" y="3212976"/>
            <a:ext cx="2736304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47664" y="2619768"/>
            <a:ext cx="1152128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6005936" y="5210912"/>
            <a:ext cx="1086344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547664" y="5517232"/>
            <a:ext cx="648072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593384" y="4913736"/>
            <a:ext cx="648072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23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내용 개체 틀 1"/>
          <p:cNvSpPr>
            <a:spLocks noGrp="1"/>
          </p:cNvSpPr>
          <p:nvPr>
            <p:ph sz="quarter" idx="10"/>
          </p:nvPr>
        </p:nvSpPr>
        <p:spPr>
          <a:xfrm>
            <a:off x="237325" y="1143000"/>
            <a:ext cx="8686800" cy="5715000"/>
          </a:xfrm>
        </p:spPr>
        <p:txBody>
          <a:bodyPr/>
          <a:lstStyle/>
          <a:p>
            <a:pPr marL="627062" lvl="2" indent="0">
              <a:buNone/>
            </a:pPr>
            <a:r>
              <a:rPr lang="ko-KR" altLang="en-US" dirty="0" smtClean="0"/>
              <a:t>➎ </a:t>
            </a:r>
            <a:r>
              <a:rPr lang="ko-KR" altLang="en-US" dirty="0">
                <a:solidFill>
                  <a:srgbClr val="0000CC"/>
                </a:solidFill>
              </a:rPr>
              <a:t>배열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의 </a:t>
            </a:r>
            <a:r>
              <a:rPr lang="ko-KR" altLang="en-US" dirty="0">
                <a:solidFill>
                  <a:srgbClr val="0000CC"/>
                </a:solidFill>
              </a:rPr>
              <a:t>첫 번째 요소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의 주소</a:t>
            </a:r>
            <a:r>
              <a:rPr lang="ko-KR" altLang="en-US" dirty="0"/>
              <a:t>를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이용</a:t>
            </a:r>
            <a:r>
              <a:rPr lang="ko-KR" altLang="en-US" dirty="0"/>
              <a:t>하여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배열 시작 주소</a:t>
            </a:r>
            <a:r>
              <a:rPr lang="ko-KR" altLang="en-US" dirty="0"/>
              <a:t>를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지정</a:t>
            </a:r>
            <a:endParaRPr lang="en-US" altLang="ko-KR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357187" lvl="1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</a:rPr>
              <a:t>        → </a:t>
            </a:r>
            <a:r>
              <a:rPr lang="ko-KR" altLang="en-US" sz="1400" dirty="0" smtClean="0">
                <a:solidFill>
                  <a:srgbClr val="0000CC"/>
                </a:solidFill>
              </a:rPr>
              <a:t>배열</a:t>
            </a:r>
            <a:r>
              <a:rPr lang="ko-KR" altLang="en-US" sz="1400" dirty="0" smtClean="0"/>
              <a:t>의</a:t>
            </a:r>
            <a:r>
              <a:rPr lang="ko-KR" altLang="en-US" sz="1400" dirty="0" smtClean="0">
                <a:solidFill>
                  <a:srgbClr val="0000CC"/>
                </a:solidFill>
              </a:rPr>
              <a:t> 시작</a:t>
            </a:r>
            <a:r>
              <a:rPr lang="ko-KR" altLang="en-US" sz="1400" dirty="0" smtClean="0"/>
              <a:t>은 </a:t>
            </a:r>
            <a:r>
              <a:rPr lang="ko-KR" altLang="en-US" sz="1400" dirty="0">
                <a:solidFill>
                  <a:srgbClr val="0000CC"/>
                </a:solidFill>
              </a:rPr>
              <a:t>배열</a:t>
            </a:r>
            <a:r>
              <a:rPr lang="ko-KR" altLang="en-US" sz="1400" dirty="0" smtClean="0"/>
              <a:t>의 </a:t>
            </a:r>
            <a:r>
              <a:rPr lang="ko-KR" altLang="en-US" sz="1400" dirty="0" smtClean="0">
                <a:solidFill>
                  <a:srgbClr val="FF0000"/>
                </a:solidFill>
              </a:rPr>
              <a:t>첫번째</a:t>
            </a:r>
            <a:r>
              <a:rPr lang="ko-KR" altLang="en-US" sz="1400" dirty="0" smtClean="0">
                <a:solidFill>
                  <a:srgbClr val="0000CC"/>
                </a:solidFill>
              </a:rPr>
              <a:t> 요소</a:t>
            </a:r>
            <a:r>
              <a:rPr lang="en-US" altLang="ko-KR" sz="1400" dirty="0" smtClean="0">
                <a:solidFill>
                  <a:srgbClr val="0000CC"/>
                </a:solidFill>
              </a:rPr>
              <a:t>, </a:t>
            </a:r>
            <a:r>
              <a:rPr lang="ko-KR" altLang="en-US" sz="1400" dirty="0" smtClean="0"/>
              <a:t>측</a:t>
            </a:r>
            <a:r>
              <a:rPr lang="en-US" altLang="ko-KR" sz="1400" dirty="0" smtClean="0"/>
              <a:t>,</a:t>
            </a:r>
            <a:r>
              <a:rPr lang="en-US" altLang="ko-KR" sz="1400" dirty="0" smtClean="0">
                <a:solidFill>
                  <a:srgbClr val="0000CC"/>
                </a:solidFill>
              </a:rPr>
              <a:t> 0</a:t>
            </a:r>
            <a:r>
              <a:rPr lang="ko-KR" altLang="en-US" sz="1400" dirty="0" smtClean="0"/>
              <a:t>번 </a:t>
            </a:r>
            <a:r>
              <a:rPr lang="ko-KR" altLang="en-US" sz="1400" dirty="0" smtClean="0">
                <a:solidFill>
                  <a:srgbClr val="FF0000"/>
                </a:solidFill>
              </a:rPr>
              <a:t>인덱스</a:t>
            </a:r>
            <a:r>
              <a:rPr lang="ko-KR" altLang="en-US" sz="1400" dirty="0" smtClean="0"/>
              <a:t>의 배열 요소를 말한다</a:t>
            </a:r>
            <a:r>
              <a:rPr lang="en-US" altLang="ko-KR" sz="1400" dirty="0" smtClean="0"/>
              <a:t>.</a:t>
            </a:r>
          </a:p>
          <a:p>
            <a:pPr marL="357187" lvl="1" indent="0">
              <a:lnSpc>
                <a:spcPct val="100000"/>
              </a:lnSpc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       </a:t>
            </a:r>
            <a:r>
              <a:rPr lang="ko-KR" altLang="en-US" sz="1400" dirty="0" smtClean="0"/>
              <a:t> 그러므로 </a:t>
            </a:r>
            <a:r>
              <a:rPr lang="en-US" altLang="ko-KR" sz="1400" dirty="0" smtClean="0"/>
              <a:t>0</a:t>
            </a:r>
            <a:r>
              <a:rPr lang="ko-KR" altLang="en-US" sz="1400" dirty="0" smtClean="0"/>
              <a:t>번 배열 요소를 사용하여 배열의 </a:t>
            </a:r>
            <a:r>
              <a:rPr lang="ko-KR" altLang="en-US" sz="1400" dirty="0" smtClean="0">
                <a:solidFill>
                  <a:prstClr val="black"/>
                </a:solidFill>
              </a:rPr>
              <a:t>그 </a:t>
            </a:r>
            <a:r>
              <a:rPr lang="ko-KR" altLang="en-US" sz="1400" dirty="0">
                <a:solidFill>
                  <a:prstClr val="black"/>
                </a:solidFill>
              </a:rPr>
              <a:t>시작 주소를 </a:t>
            </a:r>
            <a:r>
              <a:rPr lang="ko-KR" altLang="en-US" sz="1400" dirty="0" smtClean="0">
                <a:solidFill>
                  <a:prstClr val="black"/>
                </a:solidFill>
              </a:rPr>
              <a:t>포인터에 전달할 </a:t>
            </a:r>
            <a:r>
              <a:rPr lang="ko-KR" altLang="en-US" sz="1400" dirty="0">
                <a:solidFill>
                  <a:prstClr val="black"/>
                </a:solidFill>
              </a:rPr>
              <a:t>수 있다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357187" lvl="1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prstClr val="black"/>
                </a:solidFill>
              </a:rPr>
              <a:t>             </a:t>
            </a:r>
            <a:r>
              <a:rPr lang="ko-KR" altLang="en-US" sz="1400" dirty="0" smtClean="0">
                <a:solidFill>
                  <a:srgbClr val="0000CC"/>
                </a:solidFill>
              </a:rPr>
              <a:t>인덱스</a:t>
            </a:r>
            <a:r>
              <a:rPr lang="ko-KR" altLang="en-US" sz="1400" dirty="0" smtClean="0"/>
              <a:t>로 </a:t>
            </a:r>
            <a:r>
              <a:rPr lang="ko-KR" altLang="en-US" sz="1400" dirty="0" smtClean="0">
                <a:solidFill>
                  <a:srgbClr val="0000CC"/>
                </a:solidFill>
              </a:rPr>
              <a:t>표시</a:t>
            </a:r>
            <a:r>
              <a:rPr lang="ko-KR" altLang="en-US" sz="1400" dirty="0" smtClean="0"/>
              <a:t>하는 </a:t>
            </a:r>
            <a:r>
              <a:rPr lang="ko-KR" altLang="en-US" sz="1400" dirty="0" smtClean="0">
                <a:solidFill>
                  <a:srgbClr val="0000CC"/>
                </a:solidFill>
              </a:rPr>
              <a:t>배열</a:t>
            </a:r>
            <a:r>
              <a:rPr lang="ko-KR" altLang="en-US" sz="1400" dirty="0" smtClean="0"/>
              <a:t>의 각 </a:t>
            </a:r>
            <a:r>
              <a:rPr lang="ko-KR" altLang="en-US" sz="1400" dirty="0" smtClean="0">
                <a:solidFill>
                  <a:srgbClr val="0000CC"/>
                </a:solidFill>
              </a:rPr>
              <a:t>요소</a:t>
            </a:r>
            <a:r>
              <a:rPr lang="ko-KR" altLang="en-US" sz="1400" dirty="0" smtClean="0"/>
              <a:t>는 그 </a:t>
            </a:r>
            <a:r>
              <a:rPr lang="ko-KR" altLang="en-US" sz="1400" dirty="0" smtClean="0">
                <a:solidFill>
                  <a:srgbClr val="FF0000"/>
                </a:solidFill>
              </a:rPr>
              <a:t>자체</a:t>
            </a:r>
            <a:r>
              <a:rPr lang="ko-KR" altLang="en-US" sz="1400" dirty="0" smtClean="0"/>
              <a:t>로는 </a:t>
            </a:r>
            <a:r>
              <a:rPr lang="ko-KR" altLang="en-US" sz="1400" dirty="0" smtClean="0">
                <a:solidFill>
                  <a:srgbClr val="0000CC"/>
                </a:solidFill>
              </a:rPr>
              <a:t>주소</a:t>
            </a:r>
            <a:r>
              <a:rPr lang="ko-KR" altLang="en-US" sz="1400" dirty="0" smtClean="0"/>
              <a:t>를 </a:t>
            </a:r>
            <a:r>
              <a:rPr lang="ko-KR" altLang="en-US" sz="1400" dirty="0" smtClean="0">
                <a:solidFill>
                  <a:srgbClr val="0000CC"/>
                </a:solidFill>
              </a:rPr>
              <a:t>전달</a:t>
            </a:r>
            <a:r>
              <a:rPr lang="ko-KR" altLang="en-US" sz="1400" dirty="0" smtClean="0"/>
              <a:t>할 수 </a:t>
            </a:r>
            <a:r>
              <a:rPr lang="ko-KR" altLang="en-US" sz="1400" dirty="0" smtClean="0">
                <a:solidFill>
                  <a:srgbClr val="FF0000"/>
                </a:solidFill>
              </a:rPr>
              <a:t>없기</a:t>
            </a:r>
            <a:r>
              <a:rPr lang="ko-KR" altLang="en-US" sz="1400" dirty="0" smtClean="0"/>
              <a:t> 때문에 </a:t>
            </a:r>
            <a:endParaRPr lang="en-US" altLang="ko-KR" sz="1400" dirty="0" smtClean="0"/>
          </a:p>
          <a:p>
            <a:pPr marL="357187" lvl="1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</a:rPr>
              <a:t>            </a:t>
            </a:r>
            <a:r>
              <a:rPr lang="ko-KR" altLang="en-US" sz="1400" dirty="0" smtClean="0">
                <a:solidFill>
                  <a:srgbClr val="FF0000"/>
                </a:solidFill>
              </a:rPr>
              <a:t>주소 연산자 </a:t>
            </a:r>
            <a:r>
              <a:rPr lang="en-US" altLang="ko-KR" sz="1400" dirty="0" smtClean="0">
                <a:solidFill>
                  <a:srgbClr val="FF0000"/>
                </a:solidFill>
              </a:rPr>
              <a:t>&amp;</a:t>
            </a:r>
            <a:r>
              <a:rPr lang="ko-KR" altLang="en-US" sz="1400" dirty="0" smtClean="0">
                <a:solidFill>
                  <a:prstClr val="black"/>
                </a:solidFill>
              </a:rPr>
              <a:t>를 </a:t>
            </a:r>
            <a:r>
              <a:rPr lang="ko-KR" altLang="en-US" sz="1400" dirty="0" smtClean="0">
                <a:solidFill>
                  <a:srgbClr val="0000CC"/>
                </a:solidFill>
              </a:rPr>
              <a:t>사용</a:t>
            </a:r>
            <a:r>
              <a:rPr lang="ko-KR" altLang="en-US" sz="1400" dirty="0" smtClean="0">
                <a:solidFill>
                  <a:prstClr val="black"/>
                </a:solidFill>
              </a:rPr>
              <a:t>하여야 한다</a:t>
            </a:r>
            <a:r>
              <a:rPr lang="en-US" altLang="ko-KR" sz="1400" dirty="0" smtClean="0">
                <a:solidFill>
                  <a:prstClr val="black"/>
                </a:solidFill>
              </a:rPr>
              <a:t>.</a:t>
            </a:r>
            <a:endParaRPr lang="en-US" altLang="ko-KR" dirty="0" smtClean="0"/>
          </a:p>
          <a:p>
            <a:pPr marL="357187" lvl="1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>
              <a:spcAft>
                <a:spcPts val="100"/>
              </a:spcAft>
            </a:pPr>
            <a:endParaRPr lang="en-US" altLang="ko-KR" dirty="0" smtClean="0"/>
          </a:p>
          <a:p>
            <a:pPr lvl="2">
              <a:spcAft>
                <a:spcPts val="100"/>
              </a:spcAft>
            </a:pPr>
            <a:endParaRPr lang="en-US" altLang="ko-KR" dirty="0" smtClean="0"/>
          </a:p>
          <a:p>
            <a:pPr lvl="3">
              <a:lnSpc>
                <a:spcPct val="70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ko-KR" dirty="0" smtClean="0"/>
              <a:t>	</a:t>
            </a:r>
            <a:endParaRPr lang="ko-KR" altLang="en-US" dirty="0" smtClean="0"/>
          </a:p>
        </p:txBody>
      </p:sp>
      <p:sp>
        <p:nvSpPr>
          <p:cNvPr id="337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포인터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포인터 연산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556792"/>
            <a:ext cx="4391025" cy="10191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338315"/>
            <a:ext cx="3186580" cy="315450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1547664" y="4005064"/>
            <a:ext cx="1728192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4716016" y="3645024"/>
            <a:ext cx="2952328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09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0000CC"/>
                </a:solidFill>
              </a:rPr>
              <a:t>포인터와 문자 배열</a:t>
            </a:r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>
                <a:solidFill>
                  <a:srgbClr val="0000CC"/>
                </a:solidFill>
              </a:rPr>
              <a:t>예제 </a:t>
            </a:r>
            <a:r>
              <a:rPr lang="en-US" altLang="ko-KR" dirty="0" smtClean="0">
                <a:solidFill>
                  <a:srgbClr val="0000CC"/>
                </a:solidFill>
              </a:rPr>
              <a:t>2-9</a:t>
            </a:r>
            <a:r>
              <a:rPr lang="en-US" altLang="ko-KR" dirty="0" smtClean="0"/>
              <a:t>] : </a:t>
            </a:r>
            <a:r>
              <a:rPr lang="ko-KR" altLang="en-US" dirty="0">
                <a:solidFill>
                  <a:srgbClr val="0000CC"/>
                </a:solidFill>
              </a:rPr>
              <a:t>포인터</a:t>
            </a:r>
            <a:r>
              <a:rPr lang="ko-KR" altLang="en-US" dirty="0"/>
              <a:t>를 이용해 </a:t>
            </a:r>
            <a:r>
              <a:rPr lang="ko-KR" altLang="en-US" dirty="0">
                <a:solidFill>
                  <a:srgbClr val="FF0000"/>
                </a:solidFill>
              </a:rPr>
              <a:t>문자열 </a:t>
            </a:r>
            <a:r>
              <a:rPr lang="ko-KR" altLang="en-US" dirty="0" smtClean="0">
                <a:solidFill>
                  <a:srgbClr val="FF0000"/>
                </a:solidFill>
              </a:rPr>
              <a:t>처리하기</a:t>
            </a:r>
          </a:p>
          <a:p>
            <a:pPr marL="627062" lvl="2" indent="0">
              <a:buNone/>
            </a:pPr>
            <a:r>
              <a:rPr lang="en-US" altLang="ko-KR" dirty="0" smtClean="0"/>
              <a:t> </a:t>
            </a:r>
          </a:p>
          <a:p>
            <a:endParaRPr lang="ko-KR" altLang="en-US" dirty="0" smtClean="0"/>
          </a:p>
        </p:txBody>
      </p:sp>
      <p:sp>
        <p:nvSpPr>
          <p:cNvPr id="358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포인터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포인터 연산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916832"/>
            <a:ext cx="48387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7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0000CC"/>
                </a:solidFill>
              </a:rPr>
              <a:t>포인터 배열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olidFill>
                  <a:srgbClr val="0000CC"/>
                </a:solidFill>
              </a:rPr>
              <a:t>포인터 </a:t>
            </a:r>
            <a:r>
              <a:rPr lang="ko-KR" altLang="en-US" dirty="0" err="1" smtClean="0">
                <a:solidFill>
                  <a:srgbClr val="0000CC"/>
                </a:solidFill>
              </a:rPr>
              <a:t>자료형</a:t>
            </a:r>
            <a:r>
              <a:rPr lang="ko-KR" altLang="en-US" dirty="0" err="1" smtClean="0"/>
              <a:t>을</a:t>
            </a:r>
            <a:r>
              <a:rPr lang="ko-KR" altLang="en-US" dirty="0" smtClean="0">
                <a:solidFill>
                  <a:srgbClr val="0000CC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배열</a:t>
            </a:r>
            <a:r>
              <a:rPr lang="ko-KR" altLang="en-US" dirty="0" smtClean="0"/>
              <a:t>로</a:t>
            </a:r>
            <a:r>
              <a:rPr lang="ko-KR" altLang="en-US" dirty="0" smtClean="0">
                <a:solidFill>
                  <a:srgbClr val="0000CC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구성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solidFill>
                  <a:srgbClr val="FF0000"/>
                </a:solidFill>
              </a:rPr>
              <a:t>여러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개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CC"/>
                </a:solidFill>
              </a:rPr>
              <a:t>포인터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FF0000"/>
                </a:solidFill>
              </a:rPr>
              <a:t>하나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CC"/>
                </a:solidFill>
              </a:rPr>
              <a:t>배열</a:t>
            </a:r>
            <a:r>
              <a:rPr lang="ko-KR" altLang="en-US" dirty="0" smtClean="0"/>
              <a:t>로 구성한 </a:t>
            </a:r>
            <a:r>
              <a:rPr lang="ko-KR" altLang="en-US" dirty="0" smtClean="0">
                <a:solidFill>
                  <a:srgbClr val="0000CC"/>
                </a:solidFill>
              </a:rPr>
              <a:t>배열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FF0000"/>
                </a:solidFill>
              </a:rPr>
              <a:t>특징</a:t>
            </a:r>
            <a:r>
              <a:rPr lang="ko-KR" altLang="en-US" dirty="0" smtClean="0"/>
              <a:t>과 </a:t>
            </a:r>
            <a:r>
              <a:rPr lang="ko-KR" altLang="en-US" dirty="0" smtClean="0">
                <a:solidFill>
                  <a:srgbClr val="0000CC"/>
                </a:solidFill>
              </a:rPr>
              <a:t>포인터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FF0000"/>
                </a:solidFill>
              </a:rPr>
              <a:t>특징</a:t>
            </a:r>
            <a:r>
              <a:rPr lang="ko-KR" altLang="en-US" dirty="0" smtClean="0"/>
              <a:t>을 </a:t>
            </a:r>
            <a:r>
              <a:rPr lang="ko-KR" altLang="en-US" dirty="0" smtClean="0">
                <a:solidFill>
                  <a:srgbClr val="0000CC"/>
                </a:solidFill>
              </a:rPr>
              <a:t>모두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활용</a:t>
            </a:r>
            <a:r>
              <a:rPr lang="ko-KR" altLang="en-US" dirty="0" smtClean="0"/>
              <a:t>할 수 있다</a:t>
            </a:r>
            <a:r>
              <a:rPr lang="en-US" altLang="ko-KR" dirty="0" smtClean="0"/>
              <a:t>. 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olidFill>
                  <a:srgbClr val="0000CC"/>
                </a:solidFill>
              </a:rPr>
              <a:t>포인터 </a:t>
            </a:r>
            <a:r>
              <a:rPr lang="ko-KR" altLang="en-US" dirty="0" smtClean="0">
                <a:solidFill>
                  <a:srgbClr val="FF0000"/>
                </a:solidFill>
              </a:rPr>
              <a:t>배열</a:t>
            </a:r>
            <a:r>
              <a:rPr lang="ko-KR" altLang="en-US" dirty="0" smtClean="0">
                <a:solidFill>
                  <a:srgbClr val="0000CC"/>
                </a:solidFill>
              </a:rPr>
              <a:t>의 </a:t>
            </a:r>
            <a:r>
              <a:rPr lang="ko-KR" altLang="en-US" dirty="0" smtClean="0">
                <a:solidFill>
                  <a:srgbClr val="FF0000"/>
                </a:solidFill>
              </a:rPr>
              <a:t>선언형식</a:t>
            </a:r>
          </a:p>
          <a:p>
            <a:pPr marL="357187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marL="357187" lvl="1" indent="0">
              <a:lnSpc>
                <a:spcPct val="150000"/>
              </a:lnSpc>
              <a:buNone/>
            </a:pPr>
            <a:endParaRPr lang="ko-KR" altLang="en-US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solidFill>
                  <a:srgbClr val="0000CC"/>
                </a:solidFill>
              </a:rPr>
              <a:t>포인터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배열</a:t>
            </a:r>
            <a:r>
              <a:rPr lang="ko-KR" altLang="en-US" dirty="0" smtClean="0"/>
              <a:t>에서 각 </a:t>
            </a:r>
            <a:r>
              <a:rPr lang="ko-KR" altLang="en-US" dirty="0" smtClean="0">
                <a:solidFill>
                  <a:srgbClr val="0000CC"/>
                </a:solidFill>
              </a:rPr>
              <a:t>배열요소</a:t>
            </a:r>
            <a:r>
              <a:rPr lang="ko-KR" altLang="en-US" dirty="0" smtClean="0"/>
              <a:t>는 </a:t>
            </a:r>
            <a:r>
              <a:rPr lang="ko-KR" altLang="en-US" dirty="0" smtClean="0">
                <a:solidFill>
                  <a:srgbClr val="FF0000"/>
                </a:solidFill>
              </a:rPr>
              <a:t>포인터</a:t>
            </a:r>
          </a:p>
          <a:p>
            <a:pPr lvl="2">
              <a:lnSpc>
                <a:spcPct val="150000"/>
              </a:lnSpc>
              <a:spcAft>
                <a:spcPts val="200"/>
              </a:spcAft>
            </a:pPr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r>
              <a:rPr lang="ko-KR" altLang="en-US" dirty="0" smtClean="0">
                <a:solidFill>
                  <a:srgbClr val="FF0000"/>
                </a:solidFill>
              </a:rPr>
              <a:t>차원 </a:t>
            </a:r>
            <a:r>
              <a:rPr lang="ko-KR" altLang="en-US" dirty="0" smtClean="0">
                <a:solidFill>
                  <a:srgbClr val="0000CC"/>
                </a:solidFill>
              </a:rPr>
              <a:t>문자배열</a:t>
            </a:r>
            <a:r>
              <a:rPr lang="ko-KR" altLang="en-US" dirty="0" smtClean="0"/>
              <a:t>을</a:t>
            </a:r>
            <a:r>
              <a:rPr lang="ko-KR" altLang="en-US" dirty="0" smtClean="0">
                <a:solidFill>
                  <a:srgbClr val="0000CC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r>
              <a:rPr lang="ko-KR" altLang="en-US" dirty="0" smtClean="0">
                <a:solidFill>
                  <a:srgbClr val="FF0000"/>
                </a:solidFill>
              </a:rPr>
              <a:t>차원 </a:t>
            </a:r>
            <a:r>
              <a:rPr lang="ko-KR" altLang="en-US" dirty="0" smtClean="0">
                <a:solidFill>
                  <a:srgbClr val="0000CC"/>
                </a:solidFill>
              </a:rPr>
              <a:t>포인터배열</a:t>
            </a:r>
            <a:r>
              <a:rPr lang="ko-KR" altLang="en-US" dirty="0" smtClean="0"/>
              <a:t>로</a:t>
            </a:r>
            <a:r>
              <a:rPr lang="ko-KR" altLang="en-US" dirty="0" smtClean="0">
                <a:solidFill>
                  <a:srgbClr val="0000CC"/>
                </a:solidFill>
              </a:rPr>
              <a:t> 표현</a:t>
            </a:r>
          </a:p>
          <a:p>
            <a:pPr lvl="3">
              <a:lnSpc>
                <a:spcPct val="150000"/>
              </a:lnSpc>
              <a:spcBef>
                <a:spcPct val="5000"/>
              </a:spcBef>
            </a:pPr>
            <a:r>
              <a:rPr lang="en-US" altLang="ko-KR" dirty="0" smtClean="0">
                <a:solidFill>
                  <a:srgbClr val="0000CC"/>
                </a:solidFill>
              </a:rPr>
              <a:t>2</a:t>
            </a:r>
            <a:r>
              <a:rPr lang="ko-KR" altLang="en-US" dirty="0" smtClean="0">
                <a:solidFill>
                  <a:srgbClr val="0000CC"/>
                </a:solidFill>
              </a:rPr>
              <a:t>차원 배열의 행의 개수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포인터배열의 크기</a:t>
            </a:r>
          </a:p>
          <a:p>
            <a:pPr lvl="3">
              <a:lnSpc>
                <a:spcPct val="150000"/>
              </a:lnSpc>
            </a:pPr>
            <a:r>
              <a:rPr lang="ko-KR" altLang="en-US" dirty="0" smtClean="0">
                <a:solidFill>
                  <a:srgbClr val="0000CC"/>
                </a:solidFill>
              </a:rPr>
              <a:t>포인터배열의 각 배열요소 </a:t>
            </a:r>
            <a:r>
              <a:rPr lang="en-US" altLang="ko-KR" dirty="0" smtClean="0"/>
              <a:t>:</a:t>
            </a:r>
            <a:r>
              <a:rPr lang="ko-KR" altLang="en-US" dirty="0" smtClean="0"/>
              <a:t> 각 문자열에 대한 시작주소를 가진 포인터</a:t>
            </a:r>
          </a:p>
          <a:p>
            <a:pPr>
              <a:lnSpc>
                <a:spcPct val="150000"/>
              </a:lnSpc>
            </a:pPr>
            <a:endParaRPr lang="ko-KR" altLang="en-US" dirty="0" smtClean="0"/>
          </a:p>
        </p:txBody>
      </p:sp>
      <p:sp>
        <p:nvSpPr>
          <p:cNvPr id="4198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포인터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포인터 연산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573016"/>
            <a:ext cx="3810000" cy="1000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338315"/>
            <a:ext cx="3186580" cy="3154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8" y="5229200"/>
            <a:ext cx="2824733" cy="43204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856" y="3715309"/>
            <a:ext cx="3042832" cy="43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7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>
                <a:solidFill>
                  <a:srgbClr val="0000CC"/>
                </a:solidFill>
              </a:rPr>
              <a:t>2</a:t>
            </a:r>
            <a:r>
              <a:rPr lang="ko-KR" altLang="en-US" dirty="0" smtClean="0">
                <a:solidFill>
                  <a:srgbClr val="0000CC"/>
                </a:solidFill>
              </a:rPr>
              <a:t>차원 배열과 </a:t>
            </a:r>
            <a:r>
              <a:rPr lang="en-US" altLang="ko-KR" dirty="0" smtClean="0">
                <a:solidFill>
                  <a:srgbClr val="0000CC"/>
                </a:solidFill>
              </a:rPr>
              <a:t>1</a:t>
            </a:r>
            <a:r>
              <a:rPr lang="ko-KR" altLang="en-US" dirty="0" smtClean="0">
                <a:solidFill>
                  <a:srgbClr val="0000CC"/>
                </a:solidFill>
              </a:rPr>
              <a:t>차원 포인터배열의 </a:t>
            </a:r>
            <a:r>
              <a:rPr lang="ko-KR" altLang="en-US" dirty="0" smtClean="0">
                <a:solidFill>
                  <a:srgbClr val="FF0000"/>
                </a:solidFill>
              </a:rPr>
              <a:t>비교</a:t>
            </a:r>
          </a:p>
          <a:p>
            <a:pPr lvl="2">
              <a:buFontTx/>
              <a:buNone/>
            </a:pPr>
            <a:endParaRPr lang="en-US" altLang="ko-KR" dirty="0" smtClean="0">
              <a:solidFill>
                <a:srgbClr val="000066"/>
              </a:solidFill>
            </a:endParaRPr>
          </a:p>
          <a:p>
            <a:pPr lvl="2">
              <a:buFontTx/>
              <a:buNone/>
            </a:pPr>
            <a:endParaRPr lang="en-US" altLang="ko-KR" dirty="0" smtClean="0">
              <a:solidFill>
                <a:srgbClr val="000066"/>
              </a:solidFill>
            </a:endParaRPr>
          </a:p>
          <a:p>
            <a:pPr lvl="2">
              <a:buFontTx/>
              <a:buNone/>
            </a:pPr>
            <a:endParaRPr lang="en-US" altLang="ko-KR" dirty="0" smtClean="0"/>
          </a:p>
          <a:p>
            <a:pPr lvl="2">
              <a:buFontTx/>
              <a:buNone/>
            </a:pPr>
            <a:endParaRPr lang="en-US" altLang="ko-KR" dirty="0" smtClean="0"/>
          </a:p>
          <a:p>
            <a:pPr lvl="2">
              <a:buFontTx/>
              <a:buNone/>
            </a:pPr>
            <a:endParaRPr lang="en-US" altLang="ko-KR" dirty="0" smtClean="0"/>
          </a:p>
          <a:p>
            <a:pPr lvl="2">
              <a:buFontTx/>
              <a:buNone/>
            </a:pPr>
            <a:endParaRPr lang="en-US" altLang="ko-KR" dirty="0" smtClean="0"/>
          </a:p>
          <a:p>
            <a:pPr lvl="2">
              <a:buFontTx/>
              <a:buNone/>
            </a:pPr>
            <a:endParaRPr lang="en-US" altLang="ko-KR" dirty="0" smtClean="0"/>
          </a:p>
          <a:p>
            <a:pPr lvl="2">
              <a:buFontTx/>
              <a:buNone/>
            </a:pPr>
            <a:r>
              <a:rPr lang="en-US" altLang="ko-KR" dirty="0" smtClean="0">
                <a:solidFill>
                  <a:srgbClr val="000066"/>
                </a:solidFill>
              </a:rPr>
              <a:t>		</a:t>
            </a:r>
          </a:p>
          <a:p>
            <a:pPr lvl="2">
              <a:buFontTx/>
              <a:buNone/>
            </a:pPr>
            <a:endParaRPr lang="en-US" altLang="ko-KR" dirty="0" smtClean="0">
              <a:solidFill>
                <a:srgbClr val="000066"/>
              </a:solidFill>
            </a:endParaRPr>
          </a:p>
          <a:p>
            <a:pPr lvl="1"/>
            <a:endParaRPr lang="ko-KR" altLang="en-US" dirty="0" smtClean="0"/>
          </a:p>
        </p:txBody>
      </p:sp>
      <p:sp>
        <p:nvSpPr>
          <p:cNvPr id="4301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/>
              <a:t>포인터 </a:t>
            </a:r>
            <a:r>
              <a:rPr lang="en-US" altLang="ko-KR" dirty="0" smtClean="0"/>
              <a:t>: </a:t>
            </a:r>
            <a:r>
              <a:rPr lang="ko-KR" altLang="en-US" dirty="0"/>
              <a:t>포인터 연산</a:t>
            </a:r>
            <a:endParaRPr lang="ko-KR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12776"/>
            <a:ext cx="7058025" cy="4448175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3419872" y="1700808"/>
            <a:ext cx="2232248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2987824" y="3861048"/>
            <a:ext cx="3024336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87624" y="1700808"/>
            <a:ext cx="180020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87624" y="3861048"/>
            <a:ext cx="1224136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228184" y="2583192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latin typeface="+mn-ea"/>
                <a:ea typeface="+mn-ea"/>
              </a:rPr>
              <a:t>※</a:t>
            </a:r>
            <a:r>
              <a:rPr lang="ko-KR" altLang="en-US" sz="1400" dirty="0" smtClean="0">
                <a:solidFill>
                  <a:srgbClr val="FF0000"/>
                </a:solidFill>
                <a:latin typeface="+mn-ea"/>
                <a:ea typeface="+mn-ea"/>
              </a:rPr>
              <a:t>메모리 낭비</a:t>
            </a:r>
            <a:endParaRPr lang="ko-KR" altLang="en-US" sz="14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12160" y="4653136"/>
            <a:ext cx="1774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latin typeface="+mn-ea"/>
                <a:ea typeface="+mn-ea"/>
              </a:rPr>
              <a:t>※</a:t>
            </a:r>
            <a:r>
              <a:rPr lang="ko-KR" altLang="en-US" sz="1400" dirty="0" smtClean="0">
                <a:solidFill>
                  <a:srgbClr val="FF0000"/>
                </a:solidFill>
                <a:latin typeface="+mn-ea"/>
                <a:ea typeface="+mn-ea"/>
              </a:rPr>
              <a:t>메모리 낭비 없음</a:t>
            </a:r>
            <a:endParaRPr lang="ko-KR" altLang="en-US" sz="14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5041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>
                <a:solidFill>
                  <a:srgbClr val="0000CC"/>
                </a:solidFill>
              </a:rPr>
              <a:t>예제 </a:t>
            </a:r>
            <a:r>
              <a:rPr lang="en-US" altLang="ko-KR" dirty="0" smtClean="0">
                <a:solidFill>
                  <a:srgbClr val="0000CC"/>
                </a:solidFill>
              </a:rPr>
              <a:t>2-10</a:t>
            </a:r>
            <a:r>
              <a:rPr lang="en-US" altLang="ko-KR" dirty="0" smtClean="0"/>
              <a:t>] : </a:t>
            </a:r>
            <a:r>
              <a:rPr lang="ko-KR" altLang="en-US" dirty="0">
                <a:solidFill>
                  <a:srgbClr val="0000CC"/>
                </a:solidFill>
              </a:rPr>
              <a:t>포인터 배열</a:t>
            </a:r>
            <a:r>
              <a:rPr lang="ko-KR" altLang="en-US" dirty="0"/>
              <a:t>을</a:t>
            </a:r>
            <a:r>
              <a:rPr lang="ko-KR" altLang="en-US" dirty="0">
                <a:solidFill>
                  <a:srgbClr val="0000CC"/>
                </a:solidFill>
              </a:rPr>
              <a:t> 이용해 </a:t>
            </a:r>
            <a:r>
              <a:rPr lang="ko-KR" altLang="en-US" dirty="0">
                <a:solidFill>
                  <a:srgbClr val="FF0000"/>
                </a:solidFill>
              </a:rPr>
              <a:t>문자열</a:t>
            </a:r>
            <a:r>
              <a:rPr lang="ko-KR" altLang="en-US" dirty="0">
                <a:solidFill>
                  <a:srgbClr val="0000CC"/>
                </a:solidFill>
              </a:rPr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저장하기</a:t>
            </a:r>
          </a:p>
          <a:p>
            <a:pPr marL="627062" lvl="2" indent="0">
              <a:buNone/>
            </a:pPr>
            <a:r>
              <a:rPr lang="en-US" altLang="ko-KR" dirty="0" smtClean="0"/>
              <a:t> </a:t>
            </a:r>
          </a:p>
          <a:p>
            <a:endParaRPr lang="ko-KR" altLang="en-US" dirty="0" smtClean="0"/>
          </a:p>
        </p:txBody>
      </p:sp>
      <p:sp>
        <p:nvSpPr>
          <p:cNvPr id="358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포인터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포인터 연산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556792"/>
            <a:ext cx="401002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64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0000CC"/>
                </a:solidFill>
              </a:rPr>
              <a:t>포인터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의</a:t>
            </a:r>
            <a:r>
              <a:rPr lang="ko-KR" altLang="en-US" dirty="0" smtClean="0">
                <a:solidFill>
                  <a:srgbClr val="0000CC"/>
                </a:solidFill>
              </a:rPr>
              <a:t> 포인터</a:t>
            </a:r>
          </a:p>
          <a:p>
            <a:pPr lvl="1"/>
            <a:r>
              <a:rPr lang="ko-KR" altLang="en-US" dirty="0" smtClean="0">
                <a:solidFill>
                  <a:srgbClr val="0000CC"/>
                </a:solidFill>
              </a:rPr>
              <a:t>포인터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0000CC"/>
                </a:solidFill>
              </a:rPr>
              <a:t>가리키고</a:t>
            </a:r>
            <a:r>
              <a:rPr lang="ko-KR" altLang="en-US" dirty="0" smtClean="0"/>
              <a:t> 있는 </a:t>
            </a:r>
            <a:r>
              <a:rPr lang="ko-KR" altLang="en-US" dirty="0" smtClean="0">
                <a:solidFill>
                  <a:srgbClr val="0000CC"/>
                </a:solidFill>
              </a:rPr>
              <a:t>포인터</a:t>
            </a:r>
            <a:r>
              <a:rPr lang="en-US" altLang="ko-KR" dirty="0" smtClean="0"/>
              <a:t>. </a:t>
            </a:r>
            <a:r>
              <a:rPr lang="ko-KR" altLang="en-US" dirty="0" smtClean="0">
                <a:solidFill>
                  <a:srgbClr val="FF0000"/>
                </a:solidFill>
              </a:rPr>
              <a:t>이중 포인터</a:t>
            </a:r>
          </a:p>
          <a:p>
            <a:pPr lvl="1"/>
            <a:r>
              <a:rPr lang="ko-KR" altLang="en-US" dirty="0" smtClean="0">
                <a:solidFill>
                  <a:srgbClr val="0000CC"/>
                </a:solidFill>
              </a:rPr>
              <a:t>포인터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FF0000"/>
                </a:solidFill>
              </a:rPr>
              <a:t>포인터 선언 </a:t>
            </a:r>
            <a:r>
              <a:rPr lang="ko-KR" altLang="en-US" dirty="0" smtClean="0">
                <a:solidFill>
                  <a:srgbClr val="0000CC"/>
                </a:solidFill>
              </a:rPr>
              <a:t>형식</a:t>
            </a:r>
            <a:r>
              <a:rPr lang="ko-KR" altLang="en-US" dirty="0" smtClean="0"/>
              <a:t>과 </a:t>
            </a:r>
            <a:r>
              <a:rPr lang="ko-KR" altLang="en-US" dirty="0" smtClean="0">
                <a:solidFill>
                  <a:srgbClr val="FF0000"/>
                </a:solidFill>
              </a:rPr>
              <a:t>예</a:t>
            </a:r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</p:txBody>
      </p:sp>
      <p:sp>
        <p:nvSpPr>
          <p:cNvPr id="4505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포인터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포인터 연산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348880"/>
            <a:ext cx="8134350" cy="1762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338315"/>
            <a:ext cx="3186580" cy="3154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78735" y="3767235"/>
            <a:ext cx="38036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0000CC"/>
                </a:solidFill>
                <a:latin typeface="+mn-ea"/>
                <a:ea typeface="+mn-ea"/>
              </a:rPr>
              <a:t>※ </a:t>
            </a:r>
            <a:r>
              <a:rPr lang="en-US" altLang="ko-KR" sz="1200" dirty="0" err="1" smtClean="0">
                <a:solidFill>
                  <a:srgbClr val="0000CC"/>
                </a:solidFill>
                <a:latin typeface="+mn-ea"/>
                <a:ea typeface="+mn-ea"/>
              </a:rPr>
              <a:t>ptr</a:t>
            </a:r>
            <a:r>
              <a:rPr lang="ko-KR" altLang="en-US" sz="1200" dirty="0" smtClean="0">
                <a:solidFill>
                  <a:srgbClr val="0000CC"/>
                </a:solidFill>
                <a:latin typeface="+mn-ea"/>
                <a:ea typeface="+mn-ea"/>
              </a:rPr>
              <a:t>은 </a:t>
            </a:r>
            <a:r>
              <a:rPr lang="en-US" altLang="ko-KR" sz="1200" dirty="0" smtClean="0">
                <a:solidFill>
                  <a:srgbClr val="0000CC"/>
                </a:solidFill>
                <a:latin typeface="+mn-ea"/>
                <a:ea typeface="+mn-ea"/>
              </a:rPr>
              <a:t>char</a:t>
            </a:r>
            <a:r>
              <a:rPr lang="ko-KR" altLang="en-US" sz="1200" dirty="0" smtClean="0">
                <a:solidFill>
                  <a:srgbClr val="0000CC"/>
                </a:solidFill>
                <a:latin typeface="+mn-ea"/>
                <a:ea typeface="+mn-ea"/>
              </a:rPr>
              <a:t>형 포인터를 가리키는 포인터가 된다</a:t>
            </a:r>
            <a:r>
              <a:rPr lang="en-US" altLang="ko-KR" sz="1200" dirty="0" smtClean="0">
                <a:solidFill>
                  <a:srgbClr val="0000CC"/>
                </a:solidFill>
                <a:latin typeface="+mn-ea"/>
                <a:ea typeface="+mn-ea"/>
              </a:rPr>
              <a:t>.</a:t>
            </a:r>
            <a:endParaRPr lang="ko-KR" altLang="en-US" sz="1200" dirty="0">
              <a:solidFill>
                <a:srgbClr val="0000CC"/>
              </a:solidFill>
              <a:latin typeface="+mn-ea"/>
              <a:ea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192640" y="2385456"/>
            <a:ext cx="576064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5292080" y="2552841"/>
            <a:ext cx="8572" cy="588127"/>
          </a:xfrm>
          <a:prstGeom prst="straightConnector1">
            <a:avLst/>
          </a:prstGeom>
          <a:ln>
            <a:solidFill>
              <a:srgbClr val="0000CC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5403508" y="2561349"/>
            <a:ext cx="680660" cy="589154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4932040" y="4044234"/>
            <a:ext cx="324036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55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>
                <a:solidFill>
                  <a:srgbClr val="0000CC"/>
                </a:solidFill>
              </a:rPr>
              <a:t>예제 </a:t>
            </a:r>
            <a:r>
              <a:rPr lang="en-US" altLang="ko-KR" dirty="0" smtClean="0">
                <a:solidFill>
                  <a:srgbClr val="0000CC"/>
                </a:solidFill>
              </a:rPr>
              <a:t>2-11</a:t>
            </a:r>
            <a:r>
              <a:rPr lang="en-US" altLang="ko-KR" dirty="0" smtClean="0"/>
              <a:t>] : </a:t>
            </a:r>
            <a:r>
              <a:rPr lang="ko-KR" altLang="en-US" dirty="0">
                <a:solidFill>
                  <a:srgbClr val="0000CC"/>
                </a:solidFill>
              </a:rPr>
              <a:t>포인터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배열</a:t>
            </a:r>
            <a:r>
              <a:rPr lang="ko-KR" altLang="en-US" dirty="0"/>
              <a:t>과 </a:t>
            </a:r>
            <a:r>
              <a:rPr lang="ko-KR" altLang="en-US" dirty="0">
                <a:solidFill>
                  <a:srgbClr val="0000CC"/>
                </a:solidFill>
              </a:rPr>
              <a:t>포인터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FF0000"/>
                </a:solidFill>
              </a:rPr>
              <a:t>포인터 </a:t>
            </a:r>
            <a:r>
              <a:rPr lang="ko-KR" altLang="en-US" dirty="0" smtClean="0"/>
              <a:t>사용하기</a:t>
            </a:r>
          </a:p>
          <a:p>
            <a:pPr marL="627062" lvl="2" indent="0">
              <a:buNone/>
            </a:pPr>
            <a:r>
              <a:rPr lang="en-US" altLang="ko-KR" dirty="0" smtClean="0"/>
              <a:t> </a:t>
            </a:r>
          </a:p>
          <a:p>
            <a:endParaRPr lang="ko-KR" altLang="en-US" dirty="0" smtClean="0"/>
          </a:p>
        </p:txBody>
      </p:sp>
      <p:sp>
        <p:nvSpPr>
          <p:cNvPr id="358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포인터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포인터 연산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392825"/>
            <a:ext cx="3960000" cy="505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22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0000CC"/>
                </a:solidFill>
              </a:rPr>
              <a:t>구조체 개념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olidFill>
                  <a:srgbClr val="0000CC"/>
                </a:solidFill>
              </a:rPr>
              <a:t>구조체</a:t>
            </a:r>
            <a:r>
              <a:rPr lang="ko-KR" altLang="en-US" dirty="0" smtClean="0"/>
              <a:t>도 </a:t>
            </a:r>
            <a:r>
              <a:rPr lang="ko-KR" altLang="en-US" dirty="0" smtClean="0">
                <a:solidFill>
                  <a:srgbClr val="0000CC"/>
                </a:solidFill>
              </a:rPr>
              <a:t>배열</a:t>
            </a:r>
            <a:r>
              <a:rPr lang="ko-KR" altLang="en-US" dirty="0" smtClean="0"/>
              <a:t>처럼 </a:t>
            </a:r>
            <a:r>
              <a:rPr lang="ko-KR" altLang="en-US" dirty="0" smtClean="0">
                <a:solidFill>
                  <a:srgbClr val="FF0000"/>
                </a:solidFill>
              </a:rPr>
              <a:t>여러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개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CC"/>
                </a:solidFill>
              </a:rPr>
              <a:t>데이터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FF0000"/>
                </a:solidFill>
              </a:rPr>
              <a:t>그룹</a:t>
            </a:r>
            <a:r>
              <a:rPr lang="ko-KR" altLang="en-US" dirty="0" smtClean="0"/>
              <a:t>으로 </a:t>
            </a:r>
            <a:r>
              <a:rPr lang="ko-KR" altLang="en-US" dirty="0" smtClean="0">
                <a:solidFill>
                  <a:srgbClr val="0000CC"/>
                </a:solidFill>
              </a:rPr>
              <a:t>묶어서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하나</a:t>
            </a:r>
            <a:r>
              <a:rPr lang="ko-KR" altLang="en-US" dirty="0" smtClean="0"/>
              <a:t>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>
                <a:solidFill>
                  <a:srgbClr val="0000CC"/>
                </a:solidFill>
              </a:rPr>
              <a:t>자료형</a:t>
            </a:r>
            <a:r>
              <a:rPr lang="ko-KR" altLang="en-US" dirty="0" err="1" smtClean="0"/>
              <a:t>으로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정의</a:t>
            </a:r>
            <a:r>
              <a:rPr lang="ko-KR" altLang="en-US" dirty="0" smtClean="0"/>
              <a:t>하고 </a:t>
            </a:r>
            <a:r>
              <a:rPr lang="ko-KR" altLang="en-US" dirty="0" smtClean="0">
                <a:solidFill>
                  <a:srgbClr val="0000CC"/>
                </a:solidFill>
              </a:rPr>
              <a:t>사용</a:t>
            </a:r>
            <a:r>
              <a:rPr lang="ko-KR" altLang="en-US" dirty="0" smtClean="0"/>
              <a:t>하는 </a:t>
            </a:r>
            <a:r>
              <a:rPr lang="ko-KR" altLang="en-US" dirty="0" err="1" smtClean="0">
                <a:solidFill>
                  <a:srgbClr val="0000CC"/>
                </a:solidFill>
              </a:rPr>
              <a:t>자료형</a:t>
            </a:r>
            <a:endParaRPr lang="ko-KR" altLang="en-US" dirty="0" smtClean="0">
              <a:solidFill>
                <a:srgbClr val="0000CC"/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solidFill>
                  <a:srgbClr val="0000CC"/>
                </a:solidFill>
              </a:rPr>
              <a:t>배열</a:t>
            </a:r>
            <a:r>
              <a:rPr lang="ko-KR" altLang="en-US" dirty="0" smtClean="0"/>
              <a:t>은 </a:t>
            </a:r>
            <a:r>
              <a:rPr lang="ko-KR" altLang="en-US" dirty="0" smtClean="0">
                <a:solidFill>
                  <a:srgbClr val="FF0000"/>
                </a:solidFill>
              </a:rPr>
              <a:t>같은</a:t>
            </a:r>
            <a:r>
              <a:rPr lang="ko-KR" altLang="en-US" dirty="0" smtClean="0"/>
              <a:t> </a:t>
            </a:r>
            <a:r>
              <a:rPr lang="ko-KR" altLang="en-US" dirty="0" err="1" smtClean="0">
                <a:solidFill>
                  <a:srgbClr val="0000CC"/>
                </a:solidFill>
              </a:rPr>
              <a:t>자료형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만</a:t>
            </a:r>
            <a:r>
              <a:rPr lang="ko-KR" altLang="en-US" dirty="0" smtClean="0"/>
              <a:t>을 </a:t>
            </a:r>
            <a:r>
              <a:rPr lang="ko-KR" altLang="en-US" dirty="0" smtClean="0">
                <a:solidFill>
                  <a:srgbClr val="FF0000"/>
                </a:solidFill>
              </a:rPr>
              <a:t>그룹</a:t>
            </a:r>
            <a:r>
              <a:rPr lang="ko-KR" altLang="en-US" dirty="0" smtClean="0"/>
              <a:t>으로 </a:t>
            </a:r>
            <a:r>
              <a:rPr lang="ko-KR" altLang="en-US" dirty="0" smtClean="0">
                <a:solidFill>
                  <a:srgbClr val="FF0000"/>
                </a:solidFill>
              </a:rPr>
              <a:t>묶을 수 있지만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rgbClr val="0000CC"/>
                </a:solidFill>
              </a:rPr>
              <a:t>구조체</a:t>
            </a:r>
            <a:r>
              <a:rPr lang="ko-KR" altLang="en-US" dirty="0" smtClean="0"/>
              <a:t>는 </a:t>
            </a:r>
            <a:r>
              <a:rPr lang="ko-KR" altLang="en-US" dirty="0" smtClean="0">
                <a:solidFill>
                  <a:srgbClr val="FF0000"/>
                </a:solidFill>
              </a:rPr>
              <a:t>서로 다른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>
                <a:solidFill>
                  <a:srgbClr val="0000CC"/>
                </a:solidFill>
              </a:rPr>
              <a:t>자료형</a:t>
            </a:r>
            <a:r>
              <a:rPr lang="ko-KR" altLang="en-US" dirty="0" err="1" smtClean="0"/>
              <a:t>을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그룹</a:t>
            </a:r>
            <a:r>
              <a:rPr lang="ko-KR" altLang="en-US" dirty="0" smtClean="0"/>
              <a:t>으로 </a:t>
            </a:r>
            <a:r>
              <a:rPr lang="ko-KR" altLang="en-US" dirty="0" smtClean="0">
                <a:solidFill>
                  <a:srgbClr val="FF0000"/>
                </a:solidFill>
              </a:rPr>
              <a:t>묶을 수</a:t>
            </a:r>
            <a:r>
              <a:rPr lang="ko-KR" altLang="en-US" dirty="0" smtClean="0"/>
              <a:t> 있으므로 </a:t>
            </a:r>
            <a:r>
              <a:rPr lang="ko-KR" altLang="en-US" dirty="0" smtClean="0">
                <a:solidFill>
                  <a:srgbClr val="0000CC"/>
                </a:solidFill>
              </a:rPr>
              <a:t>복잡한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자료 형태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0000CC"/>
                </a:solidFill>
              </a:rPr>
              <a:t>정의</a:t>
            </a:r>
            <a:r>
              <a:rPr lang="ko-KR" altLang="en-US" dirty="0" smtClean="0"/>
              <a:t>하는데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>
                <a:solidFill>
                  <a:srgbClr val="FF0000"/>
                </a:solidFill>
              </a:rPr>
              <a:t>유용</a:t>
            </a:r>
            <a:r>
              <a:rPr lang="ko-KR" altLang="en-US" dirty="0" smtClean="0"/>
              <a:t>하게 </a:t>
            </a:r>
            <a:r>
              <a:rPr lang="ko-KR" altLang="en-US" dirty="0" smtClean="0">
                <a:solidFill>
                  <a:srgbClr val="0000CC"/>
                </a:solidFill>
              </a:rPr>
              <a:t>사용</a:t>
            </a:r>
            <a:r>
              <a:rPr lang="ko-KR" altLang="en-US" dirty="0" smtClean="0"/>
              <a:t>됨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olidFill>
                  <a:srgbClr val="0000CC"/>
                </a:solidFill>
              </a:rPr>
              <a:t>여러</a:t>
            </a:r>
            <a:r>
              <a:rPr lang="ko-KR" altLang="en-US" dirty="0" smtClean="0"/>
              <a:t> </a:t>
            </a:r>
            <a:r>
              <a:rPr lang="ko-KR" altLang="en-US" dirty="0" err="1" smtClean="0">
                <a:solidFill>
                  <a:srgbClr val="0000CC"/>
                </a:solidFill>
              </a:rPr>
              <a:t>자료형</a:t>
            </a:r>
            <a:r>
              <a:rPr lang="ko-KR" altLang="en-US" dirty="0" err="1" smtClean="0"/>
              <a:t>의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필드</a:t>
            </a:r>
            <a:r>
              <a:rPr lang="ko-KR" altLang="en-US" dirty="0" smtClean="0"/>
              <a:t>를 가지고 있는 </a:t>
            </a:r>
            <a:r>
              <a:rPr lang="ko-KR" altLang="en-US" dirty="0" smtClean="0">
                <a:solidFill>
                  <a:srgbClr val="FF0000"/>
                </a:solidFill>
              </a:rPr>
              <a:t>레코드를 만들 때 </a:t>
            </a:r>
            <a:r>
              <a:rPr lang="ko-KR" altLang="en-US" dirty="0" smtClean="0">
                <a:solidFill>
                  <a:srgbClr val="0000CC"/>
                </a:solidFill>
              </a:rPr>
              <a:t>구조체 사용함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olidFill>
                  <a:srgbClr val="0000CC"/>
                </a:solidFill>
              </a:rPr>
              <a:t>필드</a:t>
            </a:r>
            <a:r>
              <a:rPr lang="en-US" altLang="ko-KR" dirty="0" smtClean="0">
                <a:solidFill>
                  <a:srgbClr val="0000CC"/>
                </a:solidFill>
              </a:rPr>
              <a:t>,</a:t>
            </a:r>
            <a:r>
              <a:rPr lang="ko-KR" altLang="en-US" dirty="0" smtClean="0">
                <a:solidFill>
                  <a:srgbClr val="0000CC"/>
                </a:solidFill>
              </a:rPr>
              <a:t>레코드</a:t>
            </a:r>
            <a:r>
              <a:rPr lang="en-US" altLang="ko-KR" dirty="0" smtClean="0">
                <a:solidFill>
                  <a:srgbClr val="0000CC"/>
                </a:solidFill>
              </a:rPr>
              <a:t>, </a:t>
            </a:r>
            <a:r>
              <a:rPr lang="ko-KR" altLang="en-US" dirty="0" smtClean="0">
                <a:solidFill>
                  <a:srgbClr val="0000CC"/>
                </a:solidFill>
              </a:rPr>
              <a:t>파일의 개념</a:t>
            </a:r>
          </a:p>
        </p:txBody>
      </p:sp>
      <p:sp>
        <p:nvSpPr>
          <p:cNvPr id="5427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구조체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개념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858" y="4441517"/>
            <a:ext cx="4484762" cy="2205301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3078120" y="1971696"/>
            <a:ext cx="4086168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899592" y="2420888"/>
            <a:ext cx="1728192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308304" y="1971696"/>
            <a:ext cx="478384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902016" y="2951232"/>
            <a:ext cx="108012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3752480" y="2951232"/>
            <a:ext cx="2475704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435500" y="2951232"/>
            <a:ext cx="880916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197204" y="3375280"/>
            <a:ext cx="2518812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4968778" y="3375280"/>
            <a:ext cx="2518812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899592" y="4338816"/>
            <a:ext cx="2518812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4916688" y="4325088"/>
            <a:ext cx="3471736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잉크 1"/>
              <p14:cNvContentPartPr/>
              <p14:nvPr/>
            </p14:nvContentPartPr>
            <p14:xfrm>
              <a:off x="628560" y="1085760"/>
              <a:ext cx="6636240" cy="199440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9200" y="1076400"/>
                <a:ext cx="6654960" cy="201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236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예</a:t>
            </a:r>
          </a:p>
        </p:txBody>
      </p:sp>
      <p:sp>
        <p:nvSpPr>
          <p:cNvPr id="921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배열 </a:t>
            </a:r>
            <a:r>
              <a:rPr lang="en-US" altLang="ko-KR" dirty="0" smtClean="0"/>
              <a:t>: 1</a:t>
            </a:r>
            <a:r>
              <a:rPr lang="ko-KR" altLang="en-US" dirty="0" smtClean="0"/>
              <a:t>차원 배열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84784"/>
            <a:ext cx="7560000" cy="418590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5669546"/>
            <a:ext cx="407670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74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0000CC"/>
                </a:solidFill>
              </a:rPr>
              <a:t>구조체 선언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olidFill>
                  <a:srgbClr val="0000CC"/>
                </a:solidFill>
              </a:rPr>
              <a:t>여러</a:t>
            </a:r>
            <a:r>
              <a:rPr lang="ko-KR" altLang="en-US" dirty="0" smtClean="0"/>
              <a:t> </a:t>
            </a:r>
            <a:r>
              <a:rPr lang="ko-KR" altLang="en-US" dirty="0" err="1" smtClean="0">
                <a:solidFill>
                  <a:srgbClr val="0000CC"/>
                </a:solidFill>
              </a:rPr>
              <a:t>자료형</a:t>
            </a:r>
            <a:r>
              <a:rPr lang="ko-KR" altLang="en-US" dirty="0" err="1" smtClean="0"/>
              <a:t>의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변수</a:t>
            </a:r>
            <a:r>
              <a:rPr lang="ko-KR" altLang="en-US" dirty="0" smtClean="0"/>
              <a:t>들을 </a:t>
            </a:r>
            <a:r>
              <a:rPr lang="ko-KR" altLang="en-US" dirty="0">
                <a:solidFill>
                  <a:srgbClr val="FF0000"/>
                </a:solidFill>
              </a:rPr>
              <a:t>그룹</a:t>
            </a:r>
            <a:r>
              <a:rPr lang="ko-KR" altLang="en-US" dirty="0"/>
              <a:t>으로 </a:t>
            </a:r>
            <a:r>
              <a:rPr lang="ko-KR" altLang="en-US" dirty="0">
                <a:solidFill>
                  <a:srgbClr val="0000CC"/>
                </a:solidFill>
              </a:rPr>
              <a:t>묶어서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하나</a:t>
            </a:r>
            <a:r>
              <a:rPr lang="ko-KR" altLang="en-US" dirty="0"/>
              <a:t>의 </a:t>
            </a:r>
            <a:r>
              <a:rPr lang="ko-KR" altLang="en-US" dirty="0" err="1">
                <a:solidFill>
                  <a:srgbClr val="0000CC"/>
                </a:solidFill>
              </a:rPr>
              <a:t>자료형</a:t>
            </a:r>
            <a:r>
              <a:rPr lang="ko-KR" altLang="en-US" dirty="0" err="1"/>
              <a:t>으로</a:t>
            </a:r>
            <a:r>
              <a:rPr lang="ko-KR" altLang="en-US" dirty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선언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 smtClean="0">
                <a:solidFill>
                  <a:srgbClr val="0000CC"/>
                </a:solidFill>
              </a:rPr>
              <a:t>구조체이름</a:t>
            </a:r>
            <a:r>
              <a:rPr lang="en-US" altLang="ko-KR" dirty="0" smtClean="0"/>
              <a:t>, </a:t>
            </a:r>
            <a:r>
              <a:rPr lang="ko-KR" altLang="en-US" dirty="0" err="1" smtClean="0">
                <a:solidFill>
                  <a:srgbClr val="0000CC"/>
                </a:solidFill>
              </a:rPr>
              <a:t>자료형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rgbClr val="0000CC"/>
                </a:solidFill>
              </a:rPr>
              <a:t>데이터 항목</a:t>
            </a:r>
            <a:r>
              <a:rPr lang="ko-KR" altLang="en-US" dirty="0" smtClean="0"/>
              <a:t>으로 </a:t>
            </a:r>
            <a:r>
              <a:rPr lang="ko-KR" altLang="en-US" dirty="0" smtClean="0">
                <a:solidFill>
                  <a:srgbClr val="FF0000"/>
                </a:solidFill>
              </a:rPr>
              <a:t>구성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solidFill>
                  <a:srgbClr val="0000CC"/>
                </a:solidFill>
              </a:rPr>
              <a:t>구조체의 </a:t>
            </a:r>
            <a:r>
              <a:rPr lang="ko-KR" altLang="en-US" dirty="0" smtClean="0">
                <a:solidFill>
                  <a:srgbClr val="FF0000"/>
                </a:solidFill>
              </a:rPr>
              <a:t>이름</a:t>
            </a:r>
            <a:r>
              <a:rPr lang="ko-KR" altLang="en-US" dirty="0" smtClean="0">
                <a:solidFill>
                  <a:srgbClr val="0000CC"/>
                </a:solidFill>
              </a:rPr>
              <a:t> </a:t>
            </a:r>
            <a:r>
              <a:rPr lang="en-US" altLang="ko-KR" dirty="0" smtClean="0"/>
              <a:t>- </a:t>
            </a:r>
            <a:r>
              <a:rPr lang="ko-KR" altLang="en-US" dirty="0" smtClean="0">
                <a:solidFill>
                  <a:srgbClr val="0000CC"/>
                </a:solidFill>
              </a:rPr>
              <a:t>구조체</a:t>
            </a:r>
            <a:r>
              <a:rPr lang="ko-KR" altLang="en-US" dirty="0" smtClean="0"/>
              <a:t>로 </a:t>
            </a:r>
            <a:r>
              <a:rPr lang="ko-KR" altLang="en-US" dirty="0" smtClean="0">
                <a:solidFill>
                  <a:srgbClr val="0000CC"/>
                </a:solidFill>
              </a:rPr>
              <a:t>정의</a:t>
            </a:r>
            <a:r>
              <a:rPr lang="ko-KR" altLang="en-US" dirty="0" smtClean="0"/>
              <a:t>하는 </a:t>
            </a:r>
            <a:r>
              <a:rPr lang="ko-KR" altLang="en-US" dirty="0" smtClean="0">
                <a:solidFill>
                  <a:srgbClr val="FF0000"/>
                </a:solidFill>
              </a:rPr>
              <a:t>새로운</a:t>
            </a:r>
            <a:r>
              <a:rPr lang="ko-KR" altLang="en-US" dirty="0" smtClean="0"/>
              <a:t> </a:t>
            </a:r>
            <a:r>
              <a:rPr lang="ko-KR" altLang="en-US" dirty="0" err="1" smtClean="0">
                <a:solidFill>
                  <a:srgbClr val="0000CC"/>
                </a:solidFill>
              </a:rPr>
              <a:t>자료형</a:t>
            </a:r>
            <a:r>
              <a:rPr lang="ko-KR" altLang="en-US" dirty="0" err="1" smtClean="0"/>
              <a:t>의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이름</a:t>
            </a:r>
          </a:p>
          <a:p>
            <a:pPr lvl="2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</a:pPr>
            <a:r>
              <a:rPr lang="ko-KR" altLang="en-US" dirty="0" smtClean="0">
                <a:solidFill>
                  <a:srgbClr val="FF0000"/>
                </a:solidFill>
              </a:rPr>
              <a:t>항목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>
                <a:solidFill>
                  <a:srgbClr val="0000CC"/>
                </a:solidFill>
              </a:rPr>
              <a:t>구조체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0000CC"/>
                </a:solidFill>
              </a:rPr>
              <a:t>구성</a:t>
            </a:r>
            <a:r>
              <a:rPr lang="ko-KR" altLang="en-US" dirty="0" smtClean="0"/>
              <a:t>하는 </a:t>
            </a:r>
            <a:r>
              <a:rPr lang="ko-KR" altLang="en-US" dirty="0" smtClean="0">
                <a:solidFill>
                  <a:srgbClr val="0000CC"/>
                </a:solidFill>
              </a:rPr>
              <a:t>내부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변수</a:t>
            </a:r>
            <a:r>
              <a:rPr lang="ko-KR" altLang="en-US" dirty="0" smtClean="0"/>
              <a:t>들의 </a:t>
            </a:r>
            <a:r>
              <a:rPr lang="ko-KR" altLang="en-US" dirty="0" smtClean="0">
                <a:solidFill>
                  <a:srgbClr val="FF0000"/>
                </a:solidFill>
              </a:rPr>
              <a:t>이름</a:t>
            </a:r>
          </a:p>
          <a:p>
            <a:pPr lvl="3">
              <a:lnSpc>
                <a:spcPct val="150000"/>
              </a:lnSpc>
            </a:pPr>
            <a:r>
              <a:rPr lang="ko-KR" altLang="en-US" dirty="0" smtClean="0">
                <a:solidFill>
                  <a:srgbClr val="0000CC"/>
                </a:solidFill>
              </a:rPr>
              <a:t>구조체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FF0000"/>
                </a:solidFill>
              </a:rPr>
              <a:t>항목</a:t>
            </a:r>
            <a:r>
              <a:rPr lang="ko-KR" altLang="en-US" dirty="0" smtClean="0"/>
              <a:t>은 </a:t>
            </a:r>
            <a:r>
              <a:rPr lang="ko-KR" altLang="en-US" dirty="0" smtClean="0">
                <a:solidFill>
                  <a:srgbClr val="0000CC"/>
                </a:solidFill>
              </a:rPr>
              <a:t>배열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FF0000"/>
                </a:solidFill>
              </a:rPr>
              <a:t>각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배열 요소</a:t>
            </a:r>
            <a:r>
              <a:rPr lang="ko-KR" altLang="en-US" dirty="0" smtClean="0"/>
              <a:t>에 </a:t>
            </a:r>
            <a:r>
              <a:rPr lang="ko-KR" altLang="en-US" dirty="0" smtClean="0">
                <a:solidFill>
                  <a:srgbClr val="FF0000"/>
                </a:solidFill>
              </a:rPr>
              <a:t>해당</a:t>
            </a:r>
          </a:p>
          <a:p>
            <a:pPr lvl="3">
              <a:lnSpc>
                <a:spcPct val="150000"/>
              </a:lnSpc>
            </a:pPr>
            <a:r>
              <a:rPr lang="ko-KR" altLang="en-US" dirty="0" smtClean="0">
                <a:solidFill>
                  <a:srgbClr val="0000CC"/>
                </a:solidFill>
              </a:rPr>
              <a:t>배열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요소</a:t>
            </a:r>
            <a:r>
              <a:rPr lang="ko-KR" altLang="en-US" dirty="0" smtClean="0"/>
              <a:t>는 </a:t>
            </a:r>
            <a:r>
              <a:rPr lang="ko-KR" altLang="en-US" dirty="0" smtClean="0">
                <a:solidFill>
                  <a:srgbClr val="FF0000"/>
                </a:solidFill>
              </a:rPr>
              <a:t>모두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같은</a:t>
            </a:r>
            <a:r>
              <a:rPr lang="ko-KR" altLang="en-US" dirty="0" smtClean="0"/>
              <a:t> </a:t>
            </a:r>
            <a:r>
              <a:rPr lang="ko-KR" altLang="en-US" dirty="0" err="1" smtClean="0">
                <a:solidFill>
                  <a:srgbClr val="0000CC"/>
                </a:solidFill>
              </a:rPr>
              <a:t>자료형</a:t>
            </a:r>
            <a:r>
              <a:rPr lang="ko-KR" altLang="en-US" dirty="0" err="1" smtClean="0"/>
              <a:t>으로</a:t>
            </a:r>
            <a:r>
              <a:rPr lang="ko-KR" altLang="en-US" dirty="0" smtClean="0"/>
              <a:t> 되어있으므로 </a:t>
            </a:r>
            <a:r>
              <a:rPr lang="ko-KR" altLang="en-US" dirty="0" err="1" smtClean="0">
                <a:solidFill>
                  <a:srgbClr val="0000CC"/>
                </a:solidFill>
              </a:rPr>
              <a:t>배열요소</a:t>
            </a:r>
            <a:r>
              <a:rPr lang="ko-KR" altLang="en-US" dirty="0" err="1" smtClean="0"/>
              <a:t>에</a:t>
            </a:r>
            <a:r>
              <a:rPr lang="ko-KR" altLang="en-US" dirty="0" smtClean="0"/>
              <a:t> 대한 </a:t>
            </a:r>
            <a:r>
              <a:rPr lang="ko-KR" altLang="en-US" dirty="0" smtClean="0">
                <a:solidFill>
                  <a:srgbClr val="FF0000"/>
                </a:solidFill>
              </a:rPr>
              <a:t>선언 없이 </a:t>
            </a:r>
            <a:r>
              <a:rPr lang="ko-KR" altLang="en-US" dirty="0" smtClean="0">
                <a:solidFill>
                  <a:srgbClr val="0000CC"/>
                </a:solidFill>
              </a:rPr>
              <a:t>사용</a:t>
            </a:r>
            <a:r>
              <a:rPr lang="ko-KR" altLang="en-US" dirty="0" smtClean="0"/>
              <a:t>이 </a:t>
            </a:r>
            <a:r>
              <a:rPr lang="ko-KR" altLang="en-US" dirty="0" smtClean="0">
                <a:solidFill>
                  <a:srgbClr val="0000CC"/>
                </a:solidFill>
              </a:rPr>
              <a:t>가능</a:t>
            </a:r>
            <a:r>
              <a:rPr lang="ko-KR" altLang="en-US" dirty="0" smtClean="0"/>
              <a:t>하지만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rgbClr val="0000CC"/>
                </a:solidFill>
              </a:rPr>
              <a:t>구조체</a:t>
            </a:r>
            <a:r>
              <a:rPr lang="ko-KR" altLang="en-US" dirty="0" smtClean="0"/>
              <a:t>에서는 </a:t>
            </a:r>
            <a:r>
              <a:rPr lang="ko-KR" altLang="en-US" dirty="0" smtClean="0">
                <a:solidFill>
                  <a:srgbClr val="FF0000"/>
                </a:solidFill>
              </a:rPr>
              <a:t>각 항목</a:t>
            </a:r>
            <a:r>
              <a:rPr lang="ko-KR" altLang="en-US" dirty="0" smtClean="0"/>
              <a:t>이 </a:t>
            </a:r>
            <a:r>
              <a:rPr lang="ko-KR" altLang="en-US" dirty="0" smtClean="0">
                <a:solidFill>
                  <a:srgbClr val="0000CC"/>
                </a:solidFill>
              </a:rPr>
              <a:t>다른</a:t>
            </a:r>
            <a:r>
              <a:rPr lang="ko-KR" altLang="en-US" dirty="0" smtClean="0"/>
              <a:t> </a:t>
            </a:r>
            <a:r>
              <a:rPr lang="ko-KR" altLang="en-US" dirty="0" err="1" smtClean="0">
                <a:solidFill>
                  <a:srgbClr val="0000CC"/>
                </a:solidFill>
              </a:rPr>
              <a:t>자료형</a:t>
            </a:r>
            <a:r>
              <a:rPr lang="ko-KR" altLang="en-US" dirty="0" err="1" smtClean="0"/>
              <a:t>을</a:t>
            </a:r>
            <a:r>
              <a:rPr lang="ko-KR" altLang="en-US" dirty="0" smtClean="0"/>
              <a:t> 가질 수 있기 때문에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>
                <a:solidFill>
                  <a:srgbClr val="0000CC"/>
                </a:solidFill>
              </a:rPr>
              <a:t>항목별</a:t>
            </a:r>
            <a:r>
              <a:rPr lang="ko-KR" altLang="en-US" dirty="0" smtClean="0"/>
              <a:t>로 </a:t>
            </a:r>
            <a:r>
              <a:rPr lang="ko-KR" altLang="en-US" dirty="0" err="1" smtClean="0">
                <a:solidFill>
                  <a:srgbClr val="0000CC"/>
                </a:solidFill>
              </a:rPr>
              <a:t>자료형</a:t>
            </a:r>
            <a:r>
              <a:rPr lang="ko-KR" altLang="en-US" dirty="0" err="1" smtClean="0"/>
              <a:t>과</a:t>
            </a:r>
            <a:r>
              <a:rPr lang="ko-KR" altLang="en-US" dirty="0" smtClean="0"/>
              <a:t> </a:t>
            </a:r>
            <a:r>
              <a:rPr lang="ko-KR" altLang="en-US" dirty="0" err="1" smtClean="0">
                <a:solidFill>
                  <a:srgbClr val="0000CC"/>
                </a:solidFill>
              </a:rPr>
              <a:t>항목이름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변수이름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</a:t>
            </a:r>
            <a:r>
              <a:rPr lang="ko-KR" altLang="en-US" dirty="0" smtClean="0">
                <a:latin typeface="Times New Roman" panose="02020603050405020304" pitchFamily="18" charset="0"/>
              </a:rPr>
              <a:t> 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선언</a:t>
            </a:r>
            <a:r>
              <a:rPr lang="ko-KR" altLang="en-US" dirty="0" smtClean="0"/>
              <a:t>해야 한다</a:t>
            </a:r>
            <a:r>
              <a:rPr lang="en-US" altLang="ko-KR" dirty="0" smtClean="0"/>
              <a:t>. </a:t>
            </a:r>
          </a:p>
          <a:p>
            <a:pPr marL="0" indent="0">
              <a:lnSpc>
                <a:spcPct val="150000"/>
              </a:lnSpc>
              <a:buNone/>
            </a:pPr>
            <a:endParaRPr lang="ko-KR" altLang="en-US" dirty="0" smtClean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구조체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구조체 선언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899592" y="2564904"/>
            <a:ext cx="1224136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250600" y="2564904"/>
            <a:ext cx="792088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275856" y="2564904"/>
            <a:ext cx="1224136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131840" y="5085184"/>
            <a:ext cx="2376264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403648" y="5085184"/>
            <a:ext cx="144016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65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>
                <a:solidFill>
                  <a:srgbClr val="0000CC"/>
                </a:solidFill>
              </a:rPr>
              <a:t>구조체형</a:t>
            </a:r>
            <a:r>
              <a:rPr lang="ko-KR" altLang="en-US" dirty="0" smtClean="0"/>
              <a:t>의</a:t>
            </a:r>
            <a:r>
              <a:rPr lang="ko-KR" altLang="en-US" dirty="0" smtClean="0">
                <a:solidFill>
                  <a:srgbClr val="0000CC"/>
                </a:solidFill>
              </a:rPr>
              <a:t> 선언</a:t>
            </a:r>
            <a:r>
              <a:rPr lang="ko-KR" altLang="en-US" dirty="0" smtClean="0"/>
              <a:t>과</a:t>
            </a:r>
            <a:r>
              <a:rPr lang="ko-KR" altLang="en-US" dirty="0" smtClean="0">
                <a:solidFill>
                  <a:srgbClr val="0000CC"/>
                </a:solidFill>
              </a:rPr>
              <a:t> 사용 형식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sz="800" dirty="0" smtClean="0"/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구조체</a:t>
            </a:r>
            <a:r>
              <a:rPr lang="ko-KR" altLang="en-US" dirty="0" smtClean="0">
                <a:solidFill>
                  <a:srgbClr val="0000CC"/>
                </a:solidFill>
              </a:rPr>
              <a:t> 사용 단계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marL="627062" lvl="2" indent="0">
              <a:buNone/>
            </a:pPr>
            <a:r>
              <a:rPr lang="ko-KR" altLang="en-US" b="0" dirty="0" smtClean="0"/>
              <a:t>➊ </a:t>
            </a:r>
            <a:r>
              <a:rPr lang="ko-KR" altLang="en-US" b="0" dirty="0">
                <a:solidFill>
                  <a:srgbClr val="0000CC"/>
                </a:solidFill>
              </a:rPr>
              <a:t>구조체형 선언</a:t>
            </a:r>
            <a:r>
              <a:rPr lang="ko-KR" altLang="en-US" b="0" dirty="0"/>
              <a:t> </a:t>
            </a:r>
            <a:r>
              <a:rPr lang="en-US" altLang="ko-KR" b="0" dirty="0"/>
              <a:t>: </a:t>
            </a:r>
            <a:r>
              <a:rPr lang="ko-KR" altLang="en-US" b="0" dirty="0">
                <a:solidFill>
                  <a:srgbClr val="0000CC"/>
                </a:solidFill>
              </a:rPr>
              <a:t>내부</a:t>
            </a:r>
            <a:r>
              <a:rPr lang="ko-KR" altLang="en-US" b="0" dirty="0"/>
              <a:t> </a:t>
            </a:r>
            <a:r>
              <a:rPr lang="ko-KR" altLang="en-US" b="0" dirty="0">
                <a:solidFill>
                  <a:srgbClr val="0000CC"/>
                </a:solidFill>
              </a:rPr>
              <a:t>구조</a:t>
            </a:r>
            <a:r>
              <a:rPr lang="ko-KR" altLang="en-US" b="0" dirty="0"/>
              <a:t>를 </a:t>
            </a:r>
            <a:r>
              <a:rPr lang="ko-KR" altLang="en-US" b="0" dirty="0">
                <a:solidFill>
                  <a:srgbClr val="FF0000"/>
                </a:solidFill>
              </a:rPr>
              <a:t>정의</a:t>
            </a:r>
            <a:r>
              <a:rPr lang="ko-KR" altLang="en-US" b="0" dirty="0"/>
              <a:t>한다</a:t>
            </a:r>
            <a:r>
              <a:rPr lang="en-US" altLang="ko-KR" b="0" dirty="0"/>
              <a:t>.</a:t>
            </a:r>
          </a:p>
          <a:p>
            <a:pPr marL="627062" lvl="2" indent="0">
              <a:buNone/>
            </a:pPr>
            <a:r>
              <a:rPr lang="ko-KR" altLang="en-US" b="0" dirty="0"/>
              <a:t>➋ </a:t>
            </a:r>
            <a:r>
              <a:rPr lang="ko-KR" altLang="en-US" b="0" dirty="0">
                <a:solidFill>
                  <a:srgbClr val="0000CC"/>
                </a:solidFill>
              </a:rPr>
              <a:t>구조체 </a:t>
            </a:r>
            <a:r>
              <a:rPr lang="ko-KR" altLang="en-US" b="0" dirty="0">
                <a:solidFill>
                  <a:srgbClr val="FF0000"/>
                </a:solidFill>
              </a:rPr>
              <a:t>변수 선언 </a:t>
            </a:r>
            <a:r>
              <a:rPr lang="en-US" altLang="ko-KR" b="0" dirty="0"/>
              <a:t>: </a:t>
            </a:r>
            <a:r>
              <a:rPr lang="ko-KR" altLang="en-US" b="0" dirty="0">
                <a:solidFill>
                  <a:srgbClr val="0000CC"/>
                </a:solidFill>
              </a:rPr>
              <a:t>구조체형</a:t>
            </a:r>
            <a:r>
              <a:rPr lang="ko-KR" altLang="en-US" b="0" dirty="0"/>
              <a:t>에 따른 </a:t>
            </a:r>
            <a:r>
              <a:rPr lang="ko-KR" altLang="en-US" b="0" dirty="0">
                <a:solidFill>
                  <a:srgbClr val="FF0000"/>
                </a:solidFill>
              </a:rPr>
              <a:t>변수</a:t>
            </a:r>
            <a:r>
              <a:rPr lang="ko-KR" altLang="en-US" b="0" dirty="0"/>
              <a:t>를 </a:t>
            </a:r>
            <a:r>
              <a:rPr lang="ko-KR" altLang="en-US" b="0" dirty="0">
                <a:solidFill>
                  <a:srgbClr val="FF0000"/>
                </a:solidFill>
              </a:rPr>
              <a:t>선언</a:t>
            </a:r>
            <a:r>
              <a:rPr lang="ko-KR" altLang="en-US" b="0" dirty="0"/>
              <a:t>한다</a:t>
            </a:r>
            <a:r>
              <a:rPr lang="en-US" altLang="ko-KR" b="0" dirty="0"/>
              <a:t>.</a:t>
            </a:r>
          </a:p>
          <a:p>
            <a:pPr marL="627062" lvl="2" indent="0">
              <a:buNone/>
            </a:pPr>
            <a:r>
              <a:rPr lang="ko-KR" altLang="en-US" b="0" dirty="0"/>
              <a:t>➌ </a:t>
            </a:r>
            <a:r>
              <a:rPr lang="ko-KR" altLang="en-US" b="0" dirty="0">
                <a:solidFill>
                  <a:srgbClr val="0000CC"/>
                </a:solidFill>
              </a:rPr>
              <a:t>구조체 변수</a:t>
            </a:r>
            <a:r>
              <a:rPr lang="ko-KR" altLang="en-US" b="0" dirty="0"/>
              <a:t>의</a:t>
            </a:r>
            <a:r>
              <a:rPr lang="ko-KR" altLang="en-US" b="0" dirty="0">
                <a:solidFill>
                  <a:srgbClr val="0000CC"/>
                </a:solidFill>
              </a:rPr>
              <a:t> </a:t>
            </a:r>
            <a:r>
              <a:rPr lang="ko-KR" altLang="en-US" b="0" dirty="0">
                <a:solidFill>
                  <a:srgbClr val="FF0000"/>
                </a:solidFill>
              </a:rPr>
              <a:t>사용</a:t>
            </a:r>
            <a:r>
              <a:rPr lang="ko-KR" altLang="en-US" b="0" dirty="0">
                <a:solidFill>
                  <a:srgbClr val="0000CC"/>
                </a:solidFill>
              </a:rPr>
              <a:t> </a:t>
            </a:r>
            <a:r>
              <a:rPr lang="en-US" altLang="ko-KR" b="0" dirty="0"/>
              <a:t>: </a:t>
            </a:r>
            <a:r>
              <a:rPr lang="ko-KR" altLang="en-US" b="0" dirty="0">
                <a:solidFill>
                  <a:srgbClr val="0000CC"/>
                </a:solidFill>
              </a:rPr>
              <a:t>내부</a:t>
            </a:r>
            <a:r>
              <a:rPr lang="ko-KR" altLang="en-US" b="0" dirty="0"/>
              <a:t> </a:t>
            </a:r>
            <a:r>
              <a:rPr lang="ko-KR" altLang="en-US" b="0" dirty="0">
                <a:solidFill>
                  <a:srgbClr val="0000CC"/>
                </a:solidFill>
              </a:rPr>
              <a:t>항목</a:t>
            </a:r>
            <a:r>
              <a:rPr lang="ko-KR" altLang="en-US" b="0" dirty="0"/>
              <a:t>에 </a:t>
            </a:r>
            <a:r>
              <a:rPr lang="ko-KR" altLang="en-US" b="0" dirty="0">
                <a:solidFill>
                  <a:srgbClr val="FF0000"/>
                </a:solidFill>
              </a:rPr>
              <a:t>데이터</a:t>
            </a:r>
            <a:r>
              <a:rPr lang="ko-KR" altLang="en-US" b="0" dirty="0"/>
              <a:t>를 </a:t>
            </a:r>
            <a:r>
              <a:rPr lang="ko-KR" altLang="en-US" b="0" dirty="0">
                <a:solidFill>
                  <a:srgbClr val="FF0000"/>
                </a:solidFill>
              </a:rPr>
              <a:t>저장</a:t>
            </a:r>
            <a:r>
              <a:rPr lang="ko-KR" altLang="en-US" b="0" dirty="0"/>
              <a:t>하고 </a:t>
            </a:r>
            <a:r>
              <a:rPr lang="ko-KR" altLang="en-US" b="0" dirty="0" smtClean="0">
                <a:solidFill>
                  <a:srgbClr val="0000CC"/>
                </a:solidFill>
              </a:rPr>
              <a:t>사용</a:t>
            </a:r>
            <a:r>
              <a:rPr lang="ko-KR" altLang="en-US" b="0" dirty="0" smtClean="0"/>
              <a:t>한다</a:t>
            </a:r>
            <a:r>
              <a:rPr lang="en-US" altLang="ko-KR" b="0" dirty="0" smtClean="0"/>
              <a:t>.</a:t>
            </a:r>
            <a:endParaRPr lang="ko-KR" altLang="en-US" dirty="0" smtClean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구조체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구조체 선언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340768"/>
            <a:ext cx="8280000" cy="257452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1" y="1844824"/>
            <a:ext cx="1728192" cy="126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2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>
                <a:solidFill>
                  <a:srgbClr val="0000CC"/>
                </a:solidFill>
              </a:rPr>
              <a:t>구조체 사용 </a:t>
            </a:r>
            <a:r>
              <a:rPr lang="ko-KR" altLang="en-US" dirty="0" smtClean="0">
                <a:solidFill>
                  <a:srgbClr val="FF0000"/>
                </a:solidFill>
              </a:rPr>
              <a:t>예</a:t>
            </a:r>
          </a:p>
          <a:p>
            <a:pPr lvl="2"/>
            <a:endParaRPr lang="ko-KR" altLang="en-US" dirty="0" smtClean="0"/>
          </a:p>
        </p:txBody>
      </p:sp>
      <p:sp>
        <p:nvSpPr>
          <p:cNvPr id="5837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구조체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구조체 선언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00" y="1336225"/>
            <a:ext cx="7200000" cy="22817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00" y="3781714"/>
            <a:ext cx="7200000" cy="2935840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828576" y="3212976"/>
            <a:ext cx="683656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780944" y="2888368"/>
            <a:ext cx="998968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364088" y="2897512"/>
            <a:ext cx="504056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6948264" y="2888368"/>
            <a:ext cx="504056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70519" y="2595274"/>
            <a:ext cx="749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err="1" smtClean="0">
                <a:solidFill>
                  <a:srgbClr val="0000CC"/>
                </a:solidFill>
                <a:latin typeface="+mn-ea"/>
                <a:ea typeface="+mn-ea"/>
              </a:rPr>
              <a:t>구조체형</a:t>
            </a:r>
            <a:r>
              <a:rPr lang="ko-KR" altLang="en-US" sz="1000" dirty="0" smtClean="0">
                <a:solidFill>
                  <a:srgbClr val="0000CC"/>
                </a:solidFill>
                <a:latin typeface="+mn-ea"/>
                <a:ea typeface="+mn-ea"/>
              </a:rPr>
              <a:t> 이름</a:t>
            </a:r>
            <a:endParaRPr lang="ko-KR" altLang="en-US" sz="1000" dirty="0">
              <a:solidFill>
                <a:srgbClr val="0000CC"/>
              </a:solidFill>
              <a:latin typeface="+mn-ea"/>
              <a:ea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65654" y="2483911"/>
            <a:ext cx="749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0000CC"/>
                </a:solidFill>
                <a:latin typeface="+mn-ea"/>
                <a:ea typeface="+mn-ea"/>
              </a:rPr>
              <a:t>직원 이름</a:t>
            </a:r>
            <a:endParaRPr lang="ko-KR" altLang="en-US" sz="1000" dirty="0">
              <a:solidFill>
                <a:srgbClr val="0000CC"/>
              </a:solidFill>
              <a:latin typeface="+mn-ea"/>
              <a:ea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41539" y="2483911"/>
            <a:ext cx="749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0000CC"/>
                </a:solidFill>
                <a:latin typeface="+mn-ea"/>
                <a:ea typeface="+mn-ea"/>
              </a:rPr>
              <a:t>입사 년도</a:t>
            </a:r>
            <a:endParaRPr lang="ko-KR" altLang="en-US" sz="1000" dirty="0">
              <a:solidFill>
                <a:srgbClr val="0000CC"/>
              </a:solidFill>
              <a:latin typeface="+mn-ea"/>
              <a:ea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48264" y="2483911"/>
            <a:ext cx="749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0000CC"/>
                </a:solidFill>
                <a:latin typeface="+mn-ea"/>
                <a:ea typeface="+mn-ea"/>
              </a:rPr>
              <a:t>연봉</a:t>
            </a:r>
            <a:endParaRPr lang="ko-KR" altLang="en-US" sz="1000" dirty="0">
              <a:solidFill>
                <a:srgbClr val="0000C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0415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>
                <a:solidFill>
                  <a:srgbClr val="0000CC"/>
                </a:solidFill>
              </a:rPr>
              <a:t>구조체 변수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CC"/>
                </a:solidFill>
              </a:rPr>
              <a:t>선언 </a:t>
            </a:r>
            <a:r>
              <a:rPr lang="ko-KR" altLang="en-US" dirty="0" smtClean="0">
                <a:solidFill>
                  <a:srgbClr val="FF0000"/>
                </a:solidFill>
              </a:rPr>
              <a:t>방법</a:t>
            </a:r>
          </a:p>
          <a:p>
            <a:pPr lvl="2"/>
            <a:endParaRPr lang="ko-KR" altLang="en-US" dirty="0" smtClean="0">
              <a:solidFill>
                <a:srgbClr val="0000CC"/>
              </a:solidFill>
            </a:endParaRPr>
          </a:p>
        </p:txBody>
      </p:sp>
      <p:sp>
        <p:nvSpPr>
          <p:cNvPr id="6041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구조체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구조체 선언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719572" y="3050672"/>
            <a:ext cx="648072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719572" y="4581128"/>
            <a:ext cx="792088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917880" y="5967568"/>
            <a:ext cx="1512168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719572" y="1484784"/>
            <a:ext cx="6156004" cy="5166832"/>
            <a:chOff x="719572" y="1397071"/>
            <a:chExt cx="6156004" cy="525454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576" y="1397071"/>
              <a:ext cx="6120000" cy="5254545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719572" y="2780928"/>
              <a:ext cx="3528392" cy="360040"/>
            </a:xfrm>
            <a:prstGeom prst="rect">
              <a:avLst/>
            </a:prstGeom>
            <a:noFill/>
            <a:ln>
              <a:solidFill>
                <a:srgbClr val="0000CC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19572" y="4294401"/>
              <a:ext cx="3528392" cy="360040"/>
            </a:xfrm>
            <a:prstGeom prst="rect">
              <a:avLst/>
            </a:prstGeom>
            <a:noFill/>
            <a:ln>
              <a:solidFill>
                <a:srgbClr val="0000CC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719572" y="5678258"/>
              <a:ext cx="3528392" cy="360040"/>
            </a:xfrm>
            <a:prstGeom prst="rect">
              <a:avLst/>
            </a:prstGeom>
            <a:noFill/>
            <a:ln>
              <a:solidFill>
                <a:srgbClr val="0000CC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</p:grpSp>
      <p:cxnSp>
        <p:nvCxnSpPr>
          <p:cNvPr id="12" name="직선 연결선 11"/>
          <p:cNvCxnSpPr/>
          <p:nvPr/>
        </p:nvCxnSpPr>
        <p:spPr>
          <a:xfrm>
            <a:off x="917880" y="3107816"/>
            <a:ext cx="1205848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2843808" y="3087248"/>
            <a:ext cx="576064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5921864" y="3735320"/>
            <a:ext cx="234312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4644008" y="5120616"/>
            <a:ext cx="234312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917880" y="4598272"/>
            <a:ext cx="1925928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974476" y="5967568"/>
            <a:ext cx="1293268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2555776" y="5967568"/>
            <a:ext cx="1293268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644008" y="6480768"/>
            <a:ext cx="234312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5129776" y="2465464"/>
            <a:ext cx="66636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5129776" y="3743320"/>
            <a:ext cx="66636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5120632" y="4094216"/>
            <a:ext cx="66636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곱셈 기호 22"/>
          <p:cNvSpPr/>
          <p:nvPr/>
        </p:nvSpPr>
        <p:spPr>
          <a:xfrm>
            <a:off x="4957168" y="5085184"/>
            <a:ext cx="163464" cy="216024"/>
          </a:xfrm>
          <a:prstGeom prst="mathMultiply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74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0000CC"/>
                </a:solidFill>
              </a:rPr>
              <a:t>구조체</a:t>
            </a:r>
            <a:r>
              <a:rPr lang="ko-KR" altLang="en-US" dirty="0" smtClean="0"/>
              <a:t>의</a:t>
            </a:r>
            <a:r>
              <a:rPr lang="ko-KR" altLang="en-US" dirty="0" smtClean="0">
                <a:solidFill>
                  <a:srgbClr val="0000CC"/>
                </a:solidFill>
              </a:rPr>
              <a:t> 변수</a:t>
            </a:r>
            <a:r>
              <a:rPr lang="ko-KR" altLang="en-US" dirty="0" smtClean="0"/>
              <a:t>의</a:t>
            </a:r>
            <a:r>
              <a:rPr lang="ko-KR" altLang="en-US" dirty="0" smtClean="0">
                <a:solidFill>
                  <a:srgbClr val="0000CC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초기화</a:t>
            </a:r>
          </a:p>
          <a:p>
            <a:pPr lvl="1">
              <a:lnSpc>
                <a:spcPct val="150000"/>
              </a:lnSpc>
            </a:pPr>
            <a:r>
              <a:rPr lang="ko-KR" altLang="en-US" b="0" dirty="0">
                <a:solidFill>
                  <a:srgbClr val="0000CC"/>
                </a:solidFill>
              </a:rPr>
              <a:t>일반 </a:t>
            </a:r>
            <a:r>
              <a:rPr lang="ko-KR" altLang="en-US" b="0" dirty="0" smtClean="0">
                <a:solidFill>
                  <a:srgbClr val="0000CC"/>
                </a:solidFill>
              </a:rPr>
              <a:t>변수 </a:t>
            </a:r>
            <a:r>
              <a:rPr lang="ko-KR" altLang="en-US" b="0" dirty="0" smtClean="0">
                <a:solidFill>
                  <a:srgbClr val="FF0000"/>
                </a:solidFill>
              </a:rPr>
              <a:t>초기화</a:t>
            </a:r>
            <a:r>
              <a:rPr lang="ko-KR" altLang="en-US" b="0" dirty="0" smtClean="0"/>
              <a:t>와</a:t>
            </a:r>
            <a:r>
              <a:rPr lang="ko-KR" altLang="en-US" b="0" dirty="0" smtClean="0">
                <a:solidFill>
                  <a:srgbClr val="0000CC"/>
                </a:solidFill>
              </a:rPr>
              <a:t> </a:t>
            </a:r>
            <a:r>
              <a:rPr lang="ko-KR" altLang="en-US" b="0" dirty="0">
                <a:solidFill>
                  <a:srgbClr val="0000CC"/>
                </a:solidFill>
              </a:rPr>
              <a:t>마찬</a:t>
            </a:r>
            <a:r>
              <a:rPr lang="ko-KR" altLang="en-US" b="0" dirty="0"/>
              <a:t>가지로</a:t>
            </a:r>
            <a:r>
              <a:rPr lang="ko-KR" altLang="en-US" b="0" dirty="0">
                <a:solidFill>
                  <a:srgbClr val="0000CC"/>
                </a:solidFill>
              </a:rPr>
              <a:t> 구조체 </a:t>
            </a:r>
            <a:r>
              <a:rPr lang="ko-KR" altLang="en-US" b="0" dirty="0" smtClean="0">
                <a:solidFill>
                  <a:srgbClr val="0000CC"/>
                </a:solidFill>
              </a:rPr>
              <a:t>변수 </a:t>
            </a:r>
            <a:r>
              <a:rPr lang="ko-KR" altLang="en-US" b="0" dirty="0">
                <a:solidFill>
                  <a:srgbClr val="FF0000"/>
                </a:solidFill>
              </a:rPr>
              <a:t>초기화</a:t>
            </a:r>
            <a:r>
              <a:rPr lang="ko-KR" altLang="en-US" b="0" dirty="0"/>
              <a:t>하려면 </a:t>
            </a:r>
            <a:r>
              <a:rPr lang="ko-KR" altLang="en-US" b="0" dirty="0" smtClean="0">
                <a:solidFill>
                  <a:srgbClr val="0000CC"/>
                </a:solidFill>
              </a:rPr>
              <a:t>구조체</a:t>
            </a:r>
            <a:r>
              <a:rPr lang="en-US" altLang="ko-KR" b="0" dirty="0" smtClean="0">
                <a:solidFill>
                  <a:srgbClr val="0000CC"/>
                </a:solidFill>
              </a:rPr>
              <a:t/>
            </a:r>
            <a:br>
              <a:rPr lang="en-US" altLang="ko-KR" b="0" dirty="0" smtClean="0">
                <a:solidFill>
                  <a:srgbClr val="0000CC"/>
                </a:solidFill>
              </a:rPr>
            </a:br>
            <a:r>
              <a:rPr lang="ko-KR" altLang="en-US" b="0" dirty="0" smtClean="0">
                <a:solidFill>
                  <a:srgbClr val="0000CC"/>
                </a:solidFill>
              </a:rPr>
              <a:t>변수</a:t>
            </a:r>
            <a:r>
              <a:rPr lang="ko-KR" altLang="en-US" b="0" dirty="0" smtClean="0"/>
              <a:t>를</a:t>
            </a:r>
            <a:r>
              <a:rPr lang="ko-KR" altLang="en-US" b="0" dirty="0" smtClean="0">
                <a:solidFill>
                  <a:srgbClr val="0000CC"/>
                </a:solidFill>
              </a:rPr>
              <a:t> </a:t>
            </a:r>
            <a:r>
              <a:rPr lang="ko-KR" altLang="en-US" b="0" dirty="0">
                <a:solidFill>
                  <a:srgbClr val="0000CC"/>
                </a:solidFill>
              </a:rPr>
              <a:t>선언</a:t>
            </a:r>
            <a:r>
              <a:rPr lang="ko-KR" altLang="en-US" b="0" dirty="0"/>
              <a:t>하면서</a:t>
            </a:r>
            <a:r>
              <a:rPr lang="ko-KR" altLang="en-US" b="0" dirty="0">
                <a:solidFill>
                  <a:srgbClr val="0000CC"/>
                </a:solidFill>
              </a:rPr>
              <a:t> </a:t>
            </a:r>
            <a:r>
              <a:rPr lang="ko-KR" altLang="en-US" b="0" dirty="0" smtClean="0">
                <a:solidFill>
                  <a:srgbClr val="0000CC"/>
                </a:solidFill>
              </a:rPr>
              <a:t>변수</a:t>
            </a:r>
            <a:r>
              <a:rPr lang="ko-KR" altLang="en-US" b="0" dirty="0" smtClean="0"/>
              <a:t>의</a:t>
            </a:r>
            <a:r>
              <a:rPr lang="ko-KR" altLang="en-US" b="0" dirty="0" smtClean="0">
                <a:solidFill>
                  <a:srgbClr val="0000CC"/>
                </a:solidFill>
              </a:rPr>
              <a:t> </a:t>
            </a:r>
            <a:r>
              <a:rPr lang="ko-KR" altLang="en-US" b="0" dirty="0" smtClean="0">
                <a:solidFill>
                  <a:srgbClr val="FF0000"/>
                </a:solidFill>
              </a:rPr>
              <a:t>초기값</a:t>
            </a:r>
            <a:r>
              <a:rPr lang="ko-KR" altLang="en-US" b="0" dirty="0" smtClean="0">
                <a:solidFill>
                  <a:srgbClr val="0000CC"/>
                </a:solidFill>
              </a:rPr>
              <a:t> 지정</a:t>
            </a:r>
            <a:endParaRPr lang="en-US" altLang="ko-KR" b="0" dirty="0" smtClean="0">
              <a:solidFill>
                <a:srgbClr val="0000CC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b="0" dirty="0" smtClean="0">
                <a:solidFill>
                  <a:srgbClr val="0000CC"/>
                </a:solidFill>
              </a:rPr>
              <a:t>일반 </a:t>
            </a:r>
            <a:r>
              <a:rPr lang="ko-KR" altLang="en-US" b="0" dirty="0">
                <a:solidFill>
                  <a:srgbClr val="0000CC"/>
                </a:solidFill>
              </a:rPr>
              <a:t>변수</a:t>
            </a:r>
            <a:r>
              <a:rPr lang="ko-KR" altLang="en-US" b="0" dirty="0"/>
              <a:t>는</a:t>
            </a:r>
            <a:r>
              <a:rPr lang="ko-KR" altLang="en-US" b="0" dirty="0">
                <a:solidFill>
                  <a:srgbClr val="0000CC"/>
                </a:solidFill>
              </a:rPr>
              <a:t> </a:t>
            </a:r>
            <a:r>
              <a:rPr lang="ko-KR" altLang="en-US" b="0" dirty="0">
                <a:solidFill>
                  <a:srgbClr val="FF0000"/>
                </a:solidFill>
              </a:rPr>
              <a:t>값</a:t>
            </a:r>
            <a:r>
              <a:rPr lang="ko-KR" altLang="en-US" b="0" dirty="0"/>
              <a:t>을</a:t>
            </a:r>
            <a:r>
              <a:rPr lang="ko-KR" altLang="en-US" b="0" dirty="0">
                <a:solidFill>
                  <a:srgbClr val="0000CC"/>
                </a:solidFill>
              </a:rPr>
              <a:t> </a:t>
            </a:r>
            <a:r>
              <a:rPr lang="ko-KR" altLang="en-US" b="0" dirty="0">
                <a:solidFill>
                  <a:srgbClr val="FF0000"/>
                </a:solidFill>
              </a:rPr>
              <a:t>하나</a:t>
            </a:r>
            <a:r>
              <a:rPr lang="ko-KR" altLang="en-US" b="0" dirty="0"/>
              <a:t>만</a:t>
            </a:r>
            <a:r>
              <a:rPr lang="ko-KR" altLang="en-US" b="0" dirty="0">
                <a:solidFill>
                  <a:srgbClr val="0000CC"/>
                </a:solidFill>
              </a:rPr>
              <a:t> </a:t>
            </a:r>
            <a:r>
              <a:rPr lang="ko-KR" altLang="en-US" b="0" dirty="0"/>
              <a:t>가지므로</a:t>
            </a:r>
            <a:r>
              <a:rPr lang="ko-KR" altLang="en-US" b="0" dirty="0">
                <a:solidFill>
                  <a:srgbClr val="0000CC"/>
                </a:solidFill>
              </a:rPr>
              <a:t> </a:t>
            </a:r>
            <a:r>
              <a:rPr lang="ko-KR" altLang="en-US" b="0" dirty="0" smtClean="0">
                <a:solidFill>
                  <a:srgbClr val="FF0000"/>
                </a:solidFill>
              </a:rPr>
              <a:t>초기값</a:t>
            </a:r>
            <a:r>
              <a:rPr lang="ko-KR" altLang="en-US" b="0" dirty="0" smtClean="0"/>
              <a:t>도</a:t>
            </a:r>
            <a:r>
              <a:rPr lang="ko-KR" altLang="en-US" b="0" dirty="0" smtClean="0">
                <a:solidFill>
                  <a:srgbClr val="0000CC"/>
                </a:solidFill>
              </a:rPr>
              <a:t> </a:t>
            </a:r>
            <a:r>
              <a:rPr lang="ko-KR" altLang="en-US" b="0" dirty="0">
                <a:solidFill>
                  <a:srgbClr val="FF0000"/>
                </a:solidFill>
              </a:rPr>
              <a:t>하나</a:t>
            </a:r>
            <a:r>
              <a:rPr lang="ko-KR" altLang="en-US" b="0" dirty="0"/>
              <a:t>지만</a:t>
            </a:r>
            <a:r>
              <a:rPr lang="en-US" altLang="ko-KR" b="0" dirty="0">
                <a:solidFill>
                  <a:srgbClr val="0000CC"/>
                </a:solidFill>
              </a:rPr>
              <a:t>, </a:t>
            </a:r>
            <a:r>
              <a:rPr lang="ko-KR" altLang="en-US" b="0" dirty="0">
                <a:solidFill>
                  <a:srgbClr val="0000CC"/>
                </a:solidFill>
              </a:rPr>
              <a:t>구조체</a:t>
            </a:r>
            <a:r>
              <a:rPr lang="ko-KR" altLang="en-US" b="0" dirty="0"/>
              <a:t>는</a:t>
            </a:r>
            <a:r>
              <a:rPr lang="ko-KR" altLang="en-US" b="0" dirty="0">
                <a:solidFill>
                  <a:srgbClr val="0000CC"/>
                </a:solidFill>
              </a:rPr>
              <a:t> </a:t>
            </a:r>
            <a:r>
              <a:rPr lang="en-US" altLang="ko-KR" b="0" dirty="0" smtClean="0">
                <a:solidFill>
                  <a:srgbClr val="0000CC"/>
                </a:solidFill>
              </a:rPr>
              <a:t/>
            </a:r>
            <a:br>
              <a:rPr lang="en-US" altLang="ko-KR" b="0" dirty="0" smtClean="0">
                <a:solidFill>
                  <a:srgbClr val="0000CC"/>
                </a:solidFill>
              </a:rPr>
            </a:br>
            <a:r>
              <a:rPr lang="ko-KR" altLang="en-US" b="0" dirty="0" smtClean="0">
                <a:solidFill>
                  <a:srgbClr val="0000CC"/>
                </a:solidFill>
              </a:rPr>
              <a:t>내부 항목</a:t>
            </a:r>
            <a:r>
              <a:rPr lang="ko-KR" altLang="en-US" b="0" dirty="0" smtClean="0"/>
              <a:t>이</a:t>
            </a:r>
            <a:r>
              <a:rPr lang="ko-KR" altLang="en-US" b="0" dirty="0" smtClean="0">
                <a:solidFill>
                  <a:srgbClr val="0000CC"/>
                </a:solidFill>
              </a:rPr>
              <a:t> </a:t>
            </a:r>
            <a:r>
              <a:rPr lang="ko-KR" altLang="en-US" b="0" dirty="0" smtClean="0">
                <a:solidFill>
                  <a:srgbClr val="FF0000"/>
                </a:solidFill>
              </a:rPr>
              <a:t>여러</a:t>
            </a:r>
            <a:r>
              <a:rPr lang="ko-KR" altLang="en-US" b="0" dirty="0" smtClean="0">
                <a:solidFill>
                  <a:srgbClr val="0000CC"/>
                </a:solidFill>
              </a:rPr>
              <a:t> </a:t>
            </a:r>
            <a:r>
              <a:rPr lang="ko-KR" altLang="en-US" b="0" dirty="0">
                <a:solidFill>
                  <a:srgbClr val="0000CC"/>
                </a:solidFill>
              </a:rPr>
              <a:t>개일 수 </a:t>
            </a:r>
            <a:r>
              <a:rPr lang="ko-KR" altLang="en-US" b="0" dirty="0"/>
              <a:t>있으므로</a:t>
            </a:r>
            <a:r>
              <a:rPr lang="ko-KR" altLang="en-US" b="0" dirty="0">
                <a:solidFill>
                  <a:srgbClr val="0000CC"/>
                </a:solidFill>
              </a:rPr>
              <a:t> 내부 항목</a:t>
            </a:r>
            <a:r>
              <a:rPr lang="ko-KR" altLang="en-US" b="0" dirty="0"/>
              <a:t>의</a:t>
            </a:r>
            <a:r>
              <a:rPr lang="ko-KR" altLang="en-US" b="0" dirty="0">
                <a:solidFill>
                  <a:srgbClr val="0000CC"/>
                </a:solidFill>
              </a:rPr>
              <a:t> </a:t>
            </a:r>
            <a:r>
              <a:rPr lang="ko-KR" altLang="en-US" b="0" dirty="0" err="1">
                <a:solidFill>
                  <a:srgbClr val="0000CC"/>
                </a:solidFill>
              </a:rPr>
              <a:t>자료형</a:t>
            </a:r>
            <a:r>
              <a:rPr lang="ko-KR" altLang="en-US" b="0" dirty="0" err="1"/>
              <a:t>과</a:t>
            </a:r>
            <a:r>
              <a:rPr lang="ko-KR" altLang="en-US" b="0" dirty="0">
                <a:solidFill>
                  <a:srgbClr val="0000CC"/>
                </a:solidFill>
              </a:rPr>
              <a:t> 개수</a:t>
            </a:r>
            <a:r>
              <a:rPr lang="ko-KR" altLang="en-US" b="0" dirty="0"/>
              <a:t>를</a:t>
            </a:r>
            <a:r>
              <a:rPr lang="ko-KR" altLang="en-US" b="0" dirty="0">
                <a:solidFill>
                  <a:srgbClr val="0000CC"/>
                </a:solidFill>
              </a:rPr>
              <a:t> </a:t>
            </a:r>
            <a:r>
              <a:rPr lang="en-US" altLang="ko-KR" b="0" dirty="0" smtClean="0">
                <a:solidFill>
                  <a:srgbClr val="0000CC"/>
                </a:solidFill>
              </a:rPr>
              <a:t/>
            </a:r>
            <a:br>
              <a:rPr lang="en-US" altLang="ko-KR" b="0" dirty="0" smtClean="0">
                <a:solidFill>
                  <a:srgbClr val="0000CC"/>
                </a:solidFill>
              </a:rPr>
            </a:br>
            <a:r>
              <a:rPr lang="ko-KR" altLang="en-US" b="0" dirty="0" smtClean="0">
                <a:solidFill>
                  <a:srgbClr val="0000CC"/>
                </a:solidFill>
              </a:rPr>
              <a:t>순서</a:t>
            </a:r>
            <a:r>
              <a:rPr lang="ko-KR" altLang="en-US" b="0" dirty="0" smtClean="0"/>
              <a:t>에</a:t>
            </a:r>
            <a:r>
              <a:rPr lang="ko-KR" altLang="en-US" b="0" dirty="0" smtClean="0">
                <a:solidFill>
                  <a:srgbClr val="0000CC"/>
                </a:solidFill>
              </a:rPr>
              <a:t> </a:t>
            </a:r>
            <a:r>
              <a:rPr lang="ko-KR" altLang="en-US" b="0" dirty="0"/>
              <a:t>맞추어</a:t>
            </a:r>
            <a:r>
              <a:rPr lang="ko-KR" altLang="en-US" b="0" dirty="0">
                <a:solidFill>
                  <a:srgbClr val="0000CC"/>
                </a:solidFill>
              </a:rPr>
              <a:t> </a:t>
            </a:r>
            <a:r>
              <a:rPr lang="ko-KR" altLang="en-US" b="0" dirty="0" smtClean="0">
                <a:solidFill>
                  <a:srgbClr val="FF0000"/>
                </a:solidFill>
              </a:rPr>
              <a:t>초기값</a:t>
            </a:r>
            <a:r>
              <a:rPr lang="ko-KR" altLang="en-US" b="0" dirty="0" smtClean="0">
                <a:solidFill>
                  <a:srgbClr val="0000CC"/>
                </a:solidFill>
              </a:rPr>
              <a:t> </a:t>
            </a:r>
            <a:r>
              <a:rPr lang="ko-KR" altLang="en-US" b="0" dirty="0">
                <a:solidFill>
                  <a:srgbClr val="0000CC"/>
                </a:solidFill>
              </a:rPr>
              <a:t>리스트</a:t>
            </a:r>
            <a:r>
              <a:rPr lang="ko-KR" altLang="en-US" b="0" dirty="0"/>
              <a:t>로</a:t>
            </a:r>
            <a:r>
              <a:rPr lang="ko-KR" altLang="en-US" b="0" dirty="0">
                <a:solidFill>
                  <a:srgbClr val="0000CC"/>
                </a:solidFill>
              </a:rPr>
              <a:t> 지정</a:t>
            </a:r>
            <a:r>
              <a:rPr lang="ko-KR" altLang="en-US" b="0" dirty="0"/>
              <a:t>하고</a:t>
            </a:r>
            <a:r>
              <a:rPr lang="ko-KR" altLang="en-US" b="0" dirty="0">
                <a:solidFill>
                  <a:srgbClr val="0000CC"/>
                </a:solidFill>
              </a:rPr>
              <a:t> </a:t>
            </a:r>
            <a:r>
              <a:rPr lang="ko-KR" altLang="en-US" b="0" dirty="0" smtClean="0">
                <a:solidFill>
                  <a:srgbClr val="FF0000"/>
                </a:solidFill>
              </a:rPr>
              <a:t>중괄호</a:t>
            </a:r>
            <a:r>
              <a:rPr lang="en-US" altLang="ko-KR" b="0" dirty="0" smtClean="0">
                <a:solidFill>
                  <a:srgbClr val="FF0000"/>
                </a:solidFill>
              </a:rPr>
              <a:t>({ })</a:t>
            </a:r>
            <a:r>
              <a:rPr lang="ko-KR" altLang="en-US" b="0" dirty="0" smtClean="0">
                <a:solidFill>
                  <a:srgbClr val="FF0000"/>
                </a:solidFill>
              </a:rPr>
              <a:t> </a:t>
            </a:r>
            <a:r>
              <a:rPr lang="ko-KR" altLang="en-US" b="0" dirty="0" smtClean="0">
                <a:solidFill>
                  <a:srgbClr val="0000CC"/>
                </a:solidFill>
              </a:rPr>
              <a:t>사용</a:t>
            </a:r>
            <a:endParaRPr lang="en-US" altLang="ko-KR" b="0" dirty="0" smtClean="0">
              <a:solidFill>
                <a:srgbClr val="0000CC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예</a:t>
            </a:r>
            <a:endParaRPr lang="ko-KR" altLang="en-US" dirty="0" smtClean="0">
              <a:solidFill>
                <a:srgbClr val="FF0000"/>
              </a:solidFill>
            </a:endParaRPr>
          </a:p>
        </p:txBody>
      </p:sp>
      <p:sp>
        <p:nvSpPr>
          <p:cNvPr id="614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구조체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구조체 변수의 초기화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4509120"/>
            <a:ext cx="6768752" cy="1994279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2555776" y="3933056"/>
            <a:ext cx="4752528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35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0000CC"/>
                </a:solidFill>
              </a:rPr>
              <a:t>데이터 항목</a:t>
            </a:r>
            <a:r>
              <a:rPr lang="ko-KR" altLang="en-US" dirty="0" smtClean="0"/>
              <a:t>의</a:t>
            </a:r>
            <a:r>
              <a:rPr lang="ko-KR" altLang="en-US" dirty="0" smtClean="0">
                <a:solidFill>
                  <a:srgbClr val="0000CC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참조</a:t>
            </a:r>
          </a:p>
          <a:p>
            <a:pPr lvl="1"/>
            <a:r>
              <a:rPr lang="ko-KR" altLang="en-US" dirty="0">
                <a:solidFill>
                  <a:srgbClr val="0000CC"/>
                </a:solidFill>
              </a:rPr>
              <a:t>구조체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연산자 </a:t>
            </a:r>
            <a:r>
              <a:rPr lang="ko-KR" altLang="en-US" dirty="0" smtClean="0"/>
              <a:t>사용 </a:t>
            </a:r>
            <a:r>
              <a:rPr lang="ko-KR" altLang="en-US" dirty="0" smtClean="0">
                <a:solidFill>
                  <a:srgbClr val="0000CC"/>
                </a:solidFill>
              </a:rPr>
              <a:t>구조체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변수</a:t>
            </a:r>
            <a:r>
              <a:rPr lang="ko-KR" altLang="en-US" dirty="0" smtClean="0"/>
              <a:t>에 있는 </a:t>
            </a:r>
            <a:r>
              <a:rPr lang="ko-KR" altLang="en-US" dirty="0" smtClean="0">
                <a:solidFill>
                  <a:srgbClr val="0000CC"/>
                </a:solidFill>
              </a:rPr>
              <a:t>각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데이터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항목 참조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endParaRPr lang="en-US" altLang="ko-KR" dirty="0">
              <a:solidFill>
                <a:srgbClr val="FF0000"/>
              </a:solidFill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endParaRPr lang="en-US" altLang="ko-KR" dirty="0">
              <a:solidFill>
                <a:srgbClr val="FF0000"/>
              </a:solidFill>
            </a:endParaRPr>
          </a:p>
          <a:p>
            <a:pPr lvl="1">
              <a:lnSpc>
                <a:spcPct val="80000"/>
              </a:lnSpc>
              <a:spcBef>
                <a:spcPct val="0"/>
              </a:spcBef>
              <a:defRPr/>
            </a:pPr>
            <a:r>
              <a:rPr lang="ko-KR" altLang="en-US" dirty="0">
                <a:solidFill>
                  <a:srgbClr val="0000CC"/>
                </a:solidFill>
              </a:rPr>
              <a:t>점 연산자 </a:t>
            </a:r>
            <a:r>
              <a:rPr lang="en-US" altLang="ko-KR" dirty="0">
                <a:solidFill>
                  <a:prstClr val="black"/>
                </a:solidFill>
              </a:rPr>
              <a:t>: </a:t>
            </a:r>
            <a:r>
              <a:rPr lang="en-US" altLang="ko-KR" sz="3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</a:p>
          <a:p>
            <a:pPr lvl="2"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dirty="0">
                <a:solidFill>
                  <a:srgbClr val="0000CC"/>
                </a:solidFill>
              </a:rPr>
              <a:t>구조체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srgbClr val="0000CC"/>
                </a:solidFill>
              </a:rPr>
              <a:t>변수</a:t>
            </a:r>
            <a:r>
              <a:rPr lang="ko-KR" altLang="en-US" dirty="0">
                <a:solidFill>
                  <a:prstClr val="black"/>
                </a:solidFill>
              </a:rPr>
              <a:t>에 있는 </a:t>
            </a:r>
            <a:r>
              <a:rPr lang="ko-KR" altLang="en-US" dirty="0">
                <a:solidFill>
                  <a:srgbClr val="0000CC"/>
                </a:solidFill>
              </a:rPr>
              <a:t>데이터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srgbClr val="0000CC"/>
                </a:solidFill>
              </a:rPr>
              <a:t>항목</a:t>
            </a:r>
            <a:r>
              <a:rPr lang="ko-KR" altLang="en-US" dirty="0">
                <a:solidFill>
                  <a:prstClr val="black"/>
                </a:solidFill>
              </a:rPr>
              <a:t>을 </a:t>
            </a:r>
            <a:r>
              <a:rPr lang="ko-KR" altLang="en-US" dirty="0">
                <a:solidFill>
                  <a:srgbClr val="FF0000"/>
                </a:solidFill>
              </a:rPr>
              <a:t>개별적</a:t>
            </a:r>
            <a:r>
              <a:rPr lang="ko-KR" altLang="en-US" dirty="0">
                <a:solidFill>
                  <a:prstClr val="black"/>
                </a:solidFill>
              </a:rPr>
              <a:t>으로 </a:t>
            </a:r>
            <a:r>
              <a:rPr lang="ko-KR" altLang="en-US" dirty="0">
                <a:solidFill>
                  <a:srgbClr val="0000CC"/>
                </a:solidFill>
              </a:rPr>
              <a:t>지정</a:t>
            </a:r>
            <a:r>
              <a:rPr lang="ko-KR" altLang="en-US" dirty="0">
                <a:solidFill>
                  <a:prstClr val="black"/>
                </a:solidFill>
              </a:rPr>
              <a:t>할 때 </a:t>
            </a:r>
            <a:r>
              <a:rPr lang="ko-KR" altLang="en-US" dirty="0">
                <a:solidFill>
                  <a:srgbClr val="0000CC"/>
                </a:solidFill>
              </a:rPr>
              <a:t>사용</a:t>
            </a:r>
          </a:p>
          <a:p>
            <a:pPr lvl="2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dirty="0">
                <a:solidFill>
                  <a:srgbClr val="FF0000"/>
                </a:solidFill>
              </a:rPr>
              <a:t>예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</a:p>
          <a:p>
            <a:pPr marL="357187" lvl="1" indent="0">
              <a:buNone/>
            </a:pPr>
            <a:endParaRPr lang="ko-KR" altLang="en-US" dirty="0" smtClean="0">
              <a:solidFill>
                <a:srgbClr val="FF0000"/>
              </a:solidFill>
            </a:endParaRPr>
          </a:p>
        </p:txBody>
      </p:sp>
      <p:sp>
        <p:nvSpPr>
          <p:cNvPr id="624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구조체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데이터 항목의 참조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847725" y="1772816"/>
            <a:ext cx="6820619" cy="1296144"/>
            <a:chOff x="847725" y="1772816"/>
            <a:chExt cx="7448550" cy="187220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7725" y="1772816"/>
              <a:ext cx="7448550" cy="1872208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919733" y="2736360"/>
              <a:ext cx="1492027" cy="341744"/>
            </a:xfrm>
            <a:prstGeom prst="rect">
              <a:avLst/>
            </a:prstGeom>
            <a:noFill/>
            <a:ln>
              <a:solidFill>
                <a:srgbClr val="0000CC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912909" y="3190692"/>
              <a:ext cx="1492027" cy="341744"/>
            </a:xfrm>
            <a:prstGeom prst="rect">
              <a:avLst/>
            </a:prstGeom>
            <a:noFill/>
            <a:ln>
              <a:solidFill>
                <a:srgbClr val="0000CC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563888" y="3015240"/>
              <a:ext cx="1296144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3329576" y="3465576"/>
              <a:ext cx="1818488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6220184" y="3465576"/>
              <a:ext cx="1296144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>
            <a:off x="1562142" y="4050566"/>
            <a:ext cx="6446785" cy="2402770"/>
            <a:chOff x="1043608" y="2276872"/>
            <a:chExt cx="7560000" cy="2369032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3608" y="2276872"/>
              <a:ext cx="7560000" cy="2369032"/>
            </a:xfrm>
            <a:prstGeom prst="rect">
              <a:avLst/>
            </a:prstGeom>
          </p:spPr>
        </p:pic>
        <p:cxnSp>
          <p:nvCxnSpPr>
            <p:cNvPr id="14" name="직선 연결선 13"/>
            <p:cNvCxnSpPr/>
            <p:nvPr/>
          </p:nvCxnSpPr>
          <p:spPr>
            <a:xfrm>
              <a:off x="2843808" y="2564904"/>
              <a:ext cx="288032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1691680" y="2780928"/>
              <a:ext cx="360040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1691680" y="3068960"/>
              <a:ext cx="360040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1691680" y="3356992"/>
              <a:ext cx="360040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3886" y="4176586"/>
            <a:ext cx="4345041" cy="67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5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>
                <a:solidFill>
                  <a:srgbClr val="0000CC"/>
                </a:solidFill>
              </a:rPr>
              <a:t>예제 </a:t>
            </a:r>
            <a:r>
              <a:rPr lang="en-US" altLang="ko-KR" dirty="0" smtClean="0">
                <a:solidFill>
                  <a:srgbClr val="0000CC"/>
                </a:solidFill>
              </a:rPr>
              <a:t>2-12</a:t>
            </a:r>
            <a:r>
              <a:rPr lang="en-US" altLang="ko-KR" dirty="0" smtClean="0"/>
              <a:t>] : </a:t>
            </a:r>
            <a:r>
              <a:rPr lang="ko-KR" altLang="en-US" dirty="0">
                <a:solidFill>
                  <a:srgbClr val="FF0000"/>
                </a:solidFill>
              </a:rPr>
              <a:t>점 </a:t>
            </a:r>
            <a:r>
              <a:rPr lang="ko-KR" altLang="en-US" dirty="0">
                <a:solidFill>
                  <a:srgbClr val="0000CC"/>
                </a:solidFill>
              </a:rPr>
              <a:t>연산자</a:t>
            </a:r>
            <a:r>
              <a:rPr lang="ko-KR" altLang="en-US" dirty="0"/>
              <a:t>를</a:t>
            </a:r>
            <a:r>
              <a:rPr lang="ko-KR" altLang="en-US" dirty="0">
                <a:solidFill>
                  <a:srgbClr val="0000CC"/>
                </a:solidFill>
              </a:rPr>
              <a:t> 이용해 데이터 </a:t>
            </a:r>
            <a:r>
              <a:rPr lang="ko-KR" altLang="en-US" dirty="0">
                <a:solidFill>
                  <a:srgbClr val="FF0000"/>
                </a:solidFill>
              </a:rPr>
              <a:t>항목 </a:t>
            </a:r>
            <a:r>
              <a:rPr lang="ko-KR" altLang="en-US" dirty="0" smtClean="0">
                <a:solidFill>
                  <a:srgbClr val="FF0000"/>
                </a:solidFill>
              </a:rPr>
              <a:t>참조하기</a:t>
            </a:r>
          </a:p>
          <a:p>
            <a:pPr marL="627062" lvl="2" indent="0">
              <a:buNone/>
            </a:pPr>
            <a:r>
              <a:rPr lang="en-US" altLang="ko-KR" dirty="0" smtClean="0"/>
              <a:t> </a:t>
            </a:r>
          </a:p>
          <a:p>
            <a:endParaRPr lang="ko-KR" altLang="en-US" dirty="0" smtClean="0"/>
          </a:p>
        </p:txBody>
      </p:sp>
      <p:sp>
        <p:nvSpPr>
          <p:cNvPr id="358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구조체 </a:t>
            </a:r>
            <a:r>
              <a:rPr lang="en-US" altLang="ko-KR" dirty="0"/>
              <a:t>: </a:t>
            </a:r>
            <a:r>
              <a:rPr lang="ko-KR" altLang="en-US" dirty="0"/>
              <a:t>데이터 항목의 참조</a:t>
            </a:r>
            <a:endParaRPr lang="ko-KR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412776"/>
            <a:ext cx="336232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6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lnSpc>
                <a:spcPct val="100000"/>
              </a:lnSpc>
              <a:spcBef>
                <a:spcPct val="0"/>
              </a:spcBef>
              <a:defRPr/>
            </a:pPr>
            <a:r>
              <a:rPr lang="ko-KR" altLang="en-US" dirty="0">
                <a:solidFill>
                  <a:srgbClr val="FF0000"/>
                </a:solidFill>
              </a:rPr>
              <a:t>화살표</a:t>
            </a:r>
            <a:r>
              <a:rPr lang="ko-KR" altLang="en-US" dirty="0">
                <a:solidFill>
                  <a:srgbClr val="0000CC"/>
                </a:solidFill>
              </a:rPr>
              <a:t> 연산자 </a:t>
            </a:r>
            <a:r>
              <a:rPr lang="en-US" altLang="ko-KR" dirty="0"/>
              <a:t>: </a:t>
            </a:r>
            <a:r>
              <a:rPr lang="en-US" altLang="ko-KR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-&gt;</a:t>
            </a:r>
          </a:p>
          <a:p>
            <a:pPr lvl="2">
              <a:lnSpc>
                <a:spcPct val="130000"/>
              </a:lnSpc>
              <a:spcBef>
                <a:spcPct val="0"/>
              </a:spcBef>
              <a:defRPr/>
            </a:pPr>
            <a:r>
              <a:rPr lang="ko-KR" altLang="en-US" dirty="0">
                <a:solidFill>
                  <a:srgbClr val="0000CC"/>
                </a:solidFill>
              </a:rPr>
              <a:t>구조체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포인터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변수</a:t>
            </a:r>
            <a:r>
              <a:rPr lang="ko-KR" altLang="en-US" dirty="0"/>
              <a:t>에서 </a:t>
            </a:r>
            <a:r>
              <a:rPr lang="ko-KR" altLang="en-US" dirty="0">
                <a:solidFill>
                  <a:srgbClr val="0000CC"/>
                </a:solidFill>
              </a:rPr>
              <a:t>포인터</a:t>
            </a:r>
            <a:r>
              <a:rPr lang="ko-KR" altLang="en-US" dirty="0"/>
              <a:t>가 가리키는 </a:t>
            </a:r>
            <a:r>
              <a:rPr lang="ko-KR" altLang="en-US" dirty="0">
                <a:solidFill>
                  <a:srgbClr val="0000CC"/>
                </a:solidFill>
              </a:rPr>
              <a:t>구조체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변수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FF0000"/>
                </a:solidFill>
              </a:rPr>
              <a:t>데이터항목</a:t>
            </a:r>
            <a:r>
              <a:rPr lang="ko-KR" altLang="en-US" dirty="0"/>
              <a:t>을 </a:t>
            </a:r>
            <a:r>
              <a:rPr lang="ko-KR" altLang="en-US" dirty="0">
                <a:solidFill>
                  <a:srgbClr val="FF0000"/>
                </a:solidFill>
              </a:rPr>
              <a:t>지정</a:t>
            </a:r>
            <a:r>
              <a:rPr lang="ko-KR" altLang="en-US" dirty="0"/>
              <a:t>하기 위해서 </a:t>
            </a:r>
            <a:r>
              <a:rPr lang="ko-KR" altLang="en-US" dirty="0">
                <a:solidFill>
                  <a:srgbClr val="FF0000"/>
                </a:solidFill>
              </a:rPr>
              <a:t>화살표 </a:t>
            </a:r>
            <a:r>
              <a:rPr lang="ko-KR" altLang="en-US" dirty="0">
                <a:solidFill>
                  <a:srgbClr val="0000CC"/>
                </a:solidFill>
              </a:rPr>
              <a:t>연산자 사용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dirty="0" smtClean="0"/>
              <a:t>예</a:t>
            </a:r>
            <a:r>
              <a:rPr lang="en-US" altLang="ko-KR" dirty="0" smtClean="0"/>
              <a:t> </a:t>
            </a:r>
            <a:endParaRPr lang="ko-KR" altLang="en-US" dirty="0" smtClean="0"/>
          </a:p>
        </p:txBody>
      </p:sp>
      <p:sp>
        <p:nvSpPr>
          <p:cNvPr id="645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구조체 </a:t>
            </a:r>
            <a:r>
              <a:rPr lang="en-US" altLang="ko-KR" dirty="0"/>
              <a:t>: </a:t>
            </a:r>
            <a:r>
              <a:rPr lang="ko-KR" altLang="en-US" dirty="0"/>
              <a:t>데이터 항목의 참조</a:t>
            </a:r>
            <a:endParaRPr lang="ko-KR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1270"/>
          <a:stretch/>
        </p:blipFill>
        <p:spPr>
          <a:xfrm>
            <a:off x="924917" y="2492896"/>
            <a:ext cx="8219083" cy="348615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2843808" y="2744352"/>
            <a:ext cx="288032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187624" y="4725144"/>
            <a:ext cx="36004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2987824" y="3068960"/>
            <a:ext cx="36004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560384" y="3356992"/>
            <a:ext cx="571456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2441536" y="3645024"/>
            <a:ext cx="571456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339752" y="3933056"/>
            <a:ext cx="571456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241344" y="5570952"/>
            <a:ext cx="36004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3275856" y="4365104"/>
            <a:ext cx="648072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6219040" y="4358216"/>
            <a:ext cx="36004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8028384" y="4365104"/>
            <a:ext cx="36004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924917" y="2492896"/>
            <a:ext cx="3447019" cy="61206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39752" y="5193196"/>
            <a:ext cx="6432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0000CC"/>
                </a:solidFill>
                <a:latin typeface="+mn-ea"/>
                <a:ea typeface="+mn-ea"/>
              </a:rPr>
              <a:t>※ </a:t>
            </a:r>
            <a:r>
              <a:rPr lang="ko-KR" altLang="en-US" sz="1200" dirty="0" smtClean="0">
                <a:solidFill>
                  <a:srgbClr val="0000CC"/>
                </a:solidFill>
                <a:latin typeface="+mn-ea"/>
                <a:ea typeface="+mn-ea"/>
              </a:rPr>
              <a:t>포인터 </a:t>
            </a:r>
            <a:r>
              <a:rPr lang="en-US" altLang="ko-KR" sz="1200" dirty="0" err="1" smtClean="0">
                <a:solidFill>
                  <a:srgbClr val="0000CC"/>
                </a:solidFill>
                <a:latin typeface="+mn-ea"/>
                <a:ea typeface="+mn-ea"/>
              </a:rPr>
              <a:t>sptr</a:t>
            </a:r>
            <a:r>
              <a:rPr lang="ko-KR" altLang="en-US" sz="1200" dirty="0" smtClean="0">
                <a:solidFill>
                  <a:srgbClr val="0000CC"/>
                </a:solidFill>
                <a:latin typeface="+mn-ea"/>
                <a:ea typeface="+mn-ea"/>
              </a:rPr>
              <a:t>은 변수 </a:t>
            </a:r>
            <a:r>
              <a:rPr lang="en-US" altLang="ko-KR" sz="1200" dirty="0" err="1" smtClean="0">
                <a:solidFill>
                  <a:srgbClr val="0000CC"/>
                </a:solidFill>
                <a:latin typeface="+mn-ea"/>
                <a:ea typeface="+mn-ea"/>
              </a:rPr>
              <a:t>kim</a:t>
            </a:r>
            <a:r>
              <a:rPr lang="ko-KR" altLang="en-US" sz="1200" dirty="0" smtClean="0">
                <a:solidFill>
                  <a:srgbClr val="0000CC"/>
                </a:solidFill>
                <a:latin typeface="+mn-ea"/>
                <a:ea typeface="+mn-ea"/>
              </a:rPr>
              <a:t>의 주소</a:t>
            </a:r>
            <a:r>
              <a:rPr lang="en-US" altLang="ko-KR" sz="1200" dirty="0" smtClean="0">
                <a:solidFill>
                  <a:srgbClr val="0000CC"/>
                </a:solidFill>
                <a:latin typeface="+mn-ea"/>
                <a:ea typeface="+mn-ea"/>
              </a:rPr>
              <a:t>(&amp;</a:t>
            </a:r>
            <a:r>
              <a:rPr lang="en-US" altLang="ko-KR" sz="1200" dirty="0" err="1" smtClean="0">
                <a:solidFill>
                  <a:srgbClr val="0000CC"/>
                </a:solidFill>
                <a:latin typeface="+mn-ea"/>
                <a:ea typeface="+mn-ea"/>
              </a:rPr>
              <a:t>kim</a:t>
            </a:r>
            <a:r>
              <a:rPr lang="en-US" altLang="ko-KR" sz="1200" dirty="0" smtClean="0">
                <a:solidFill>
                  <a:srgbClr val="0000CC"/>
                </a:solidFill>
                <a:latin typeface="+mn-ea"/>
                <a:ea typeface="+mn-ea"/>
              </a:rPr>
              <a:t>)</a:t>
            </a:r>
            <a:r>
              <a:rPr lang="ko-KR" altLang="en-US" sz="1200" dirty="0" smtClean="0">
                <a:solidFill>
                  <a:srgbClr val="0000CC"/>
                </a:solidFill>
                <a:latin typeface="+mn-ea"/>
                <a:ea typeface="+mn-ea"/>
              </a:rPr>
              <a:t>를 저장한다</a:t>
            </a:r>
            <a:r>
              <a:rPr lang="en-US" altLang="ko-KR" sz="1200" dirty="0" smtClean="0">
                <a:solidFill>
                  <a:srgbClr val="0000CC"/>
                </a:solidFill>
                <a:latin typeface="+mn-ea"/>
                <a:ea typeface="+mn-ea"/>
              </a:rPr>
              <a:t>. </a:t>
            </a:r>
          </a:p>
          <a:p>
            <a:r>
              <a:rPr lang="en-US" altLang="ko-KR" sz="1200" dirty="0">
                <a:solidFill>
                  <a:srgbClr val="0000CC"/>
                </a:solidFill>
                <a:latin typeface="+mn-ea"/>
                <a:ea typeface="+mn-ea"/>
              </a:rPr>
              <a:t> </a:t>
            </a:r>
            <a:r>
              <a:rPr lang="en-US" altLang="ko-KR" sz="1200" dirty="0" smtClean="0">
                <a:solidFill>
                  <a:srgbClr val="0000CC"/>
                </a:solidFill>
                <a:latin typeface="+mn-ea"/>
                <a:ea typeface="+mn-ea"/>
              </a:rPr>
              <a:t>  </a:t>
            </a:r>
            <a:r>
              <a:rPr lang="ko-KR" altLang="en-US" sz="1200" dirty="0" smtClean="0">
                <a:solidFill>
                  <a:srgbClr val="0000CC"/>
                </a:solidFill>
                <a:latin typeface="+mn-ea"/>
                <a:ea typeface="+mn-ea"/>
              </a:rPr>
              <a:t>변수 </a:t>
            </a:r>
            <a:r>
              <a:rPr lang="en-US" altLang="ko-KR" sz="1200" dirty="0" err="1" smtClean="0">
                <a:solidFill>
                  <a:srgbClr val="0000CC"/>
                </a:solidFill>
                <a:latin typeface="+mn-ea"/>
                <a:ea typeface="+mn-ea"/>
              </a:rPr>
              <a:t>kim</a:t>
            </a:r>
            <a:r>
              <a:rPr lang="ko-KR" altLang="en-US" sz="1200" dirty="0" smtClean="0">
                <a:solidFill>
                  <a:srgbClr val="0000CC"/>
                </a:solidFill>
                <a:latin typeface="+mn-ea"/>
                <a:ea typeface="+mn-ea"/>
              </a:rPr>
              <a:t>에 </a:t>
            </a:r>
            <a:r>
              <a:rPr lang="ko-KR" altLang="en-US" sz="1200" dirty="0" smtClean="0">
                <a:solidFill>
                  <a:srgbClr val="FF0000"/>
                </a:solidFill>
                <a:latin typeface="+mn-ea"/>
                <a:ea typeface="+mn-ea"/>
              </a:rPr>
              <a:t>액세스</a:t>
            </a:r>
            <a:r>
              <a:rPr lang="ko-KR" altLang="en-US" sz="1200" dirty="0" smtClean="0">
                <a:solidFill>
                  <a:srgbClr val="0000CC"/>
                </a:solidFill>
                <a:latin typeface="+mn-ea"/>
                <a:ea typeface="+mn-ea"/>
              </a:rPr>
              <a:t>하는 </a:t>
            </a:r>
            <a:r>
              <a:rPr lang="ko-KR" altLang="en-US" sz="1200" dirty="0" smtClean="0">
                <a:solidFill>
                  <a:srgbClr val="FF0000"/>
                </a:solidFill>
                <a:latin typeface="+mn-ea"/>
                <a:ea typeface="+mn-ea"/>
              </a:rPr>
              <a:t>포인터</a:t>
            </a:r>
            <a:r>
              <a:rPr lang="ko-KR" altLang="en-US" sz="1200" dirty="0" smtClean="0">
                <a:solidFill>
                  <a:srgbClr val="0000CC"/>
                </a:solidFill>
                <a:latin typeface="+mn-ea"/>
                <a:ea typeface="+mn-ea"/>
              </a:rPr>
              <a:t>이므로 변수 </a:t>
            </a:r>
            <a:r>
              <a:rPr lang="en-US" altLang="ko-KR" sz="1200" dirty="0" err="1" smtClean="0">
                <a:solidFill>
                  <a:srgbClr val="0000CC"/>
                </a:solidFill>
                <a:latin typeface="+mn-ea"/>
                <a:ea typeface="+mn-ea"/>
              </a:rPr>
              <a:t>kim</a:t>
            </a:r>
            <a:r>
              <a:rPr lang="ko-KR" altLang="en-US" sz="1200" dirty="0" smtClean="0">
                <a:solidFill>
                  <a:srgbClr val="0000CC"/>
                </a:solidFill>
                <a:latin typeface="+mn-ea"/>
                <a:ea typeface="+mn-ea"/>
              </a:rPr>
              <a:t>과 </a:t>
            </a:r>
            <a:r>
              <a:rPr lang="ko-KR" altLang="en-US" sz="1200" dirty="0" err="1" smtClean="0">
                <a:solidFill>
                  <a:srgbClr val="FF0000"/>
                </a:solidFill>
                <a:latin typeface="+mn-ea"/>
                <a:ea typeface="+mn-ea"/>
              </a:rPr>
              <a:t>자료형</a:t>
            </a:r>
            <a:r>
              <a:rPr lang="ko-KR" altLang="en-US" sz="1200" dirty="0" err="1" smtClean="0">
                <a:solidFill>
                  <a:srgbClr val="0000CC"/>
                </a:solidFill>
                <a:latin typeface="+mn-ea"/>
                <a:ea typeface="+mn-ea"/>
              </a:rPr>
              <a:t>이</a:t>
            </a:r>
            <a:r>
              <a:rPr lang="ko-KR" altLang="en-US" sz="1200" dirty="0" smtClean="0">
                <a:solidFill>
                  <a:srgbClr val="0000CC"/>
                </a:solidFill>
                <a:latin typeface="+mn-ea"/>
                <a:ea typeface="+mn-ea"/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  <a:latin typeface="+mn-ea"/>
                <a:ea typeface="+mn-ea"/>
              </a:rPr>
              <a:t>같아야 </a:t>
            </a:r>
            <a:r>
              <a:rPr lang="ko-KR" altLang="en-US" sz="1200" dirty="0" smtClean="0">
                <a:solidFill>
                  <a:srgbClr val="0000CC"/>
                </a:solidFill>
                <a:latin typeface="+mn-ea"/>
                <a:ea typeface="+mn-ea"/>
              </a:rPr>
              <a:t>한다</a:t>
            </a:r>
            <a:r>
              <a:rPr lang="en-US" altLang="ko-KR" sz="1200" dirty="0" smtClean="0">
                <a:solidFill>
                  <a:srgbClr val="0000CC"/>
                </a:solidFill>
                <a:latin typeface="+mn-ea"/>
                <a:ea typeface="+mn-ea"/>
              </a:rPr>
              <a:t>.</a:t>
            </a:r>
            <a:endParaRPr lang="ko-KR" altLang="en-US" sz="1200" dirty="0">
              <a:solidFill>
                <a:srgbClr val="0000CC"/>
              </a:solidFill>
              <a:latin typeface="+mn-ea"/>
              <a:ea typeface="+mn-ea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3923928" y="3212976"/>
            <a:ext cx="0" cy="1980220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16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793" y="1340768"/>
            <a:ext cx="6886575" cy="2105025"/>
          </a:xfrm>
          <a:prstGeom prst="rect">
            <a:avLst/>
          </a:prstGeom>
        </p:spPr>
      </p:pic>
      <p:sp>
        <p:nvSpPr>
          <p:cNvPr id="6144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dirty="0" smtClean="0">
                <a:solidFill>
                  <a:srgbClr val="0000CC"/>
                </a:solidFill>
              </a:rPr>
              <a:t>구조체 포인터를 이용한 데이터 항목 지정 방법</a:t>
            </a:r>
            <a:r>
              <a:rPr lang="en-US" altLang="ko-KR" dirty="0" smtClean="0">
                <a:solidFill>
                  <a:srgbClr val="0000CC"/>
                </a:solidFill>
              </a:rPr>
              <a:t> </a:t>
            </a:r>
            <a:endParaRPr lang="ko-KR" altLang="en-US" dirty="0" smtClean="0">
              <a:solidFill>
                <a:srgbClr val="0000CC"/>
              </a:solidFill>
            </a:endParaRPr>
          </a:p>
        </p:txBody>
      </p:sp>
      <p:sp>
        <p:nvSpPr>
          <p:cNvPr id="645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구조체 </a:t>
            </a:r>
            <a:r>
              <a:rPr lang="en-US" altLang="ko-KR" dirty="0"/>
              <a:t>: </a:t>
            </a:r>
            <a:r>
              <a:rPr lang="ko-KR" altLang="en-US" dirty="0"/>
              <a:t>데이터 항목의 참조</a:t>
            </a:r>
            <a:endParaRPr lang="ko-KR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364088" y="3357364"/>
            <a:ext cx="3024336" cy="5760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rgbClr val="FF0000"/>
                </a:solidFill>
              </a:rPr>
              <a:t>괄호를 넣지 않으면 </a:t>
            </a:r>
            <a:r>
              <a:rPr lang="ko-KR" altLang="en-US" sz="1600" dirty="0" smtClean="0">
                <a:solidFill>
                  <a:srgbClr val="FF0000"/>
                </a:solidFill>
              </a:rPr>
              <a:t>오류 </a:t>
            </a:r>
            <a:r>
              <a:rPr lang="ko-KR" altLang="en-US" sz="1600" dirty="0">
                <a:solidFill>
                  <a:srgbClr val="FF0000"/>
                </a:solidFill>
              </a:rPr>
              <a:t>발생</a:t>
            </a:r>
            <a:endParaRPr lang="ko-KR" altLang="en-US" sz="1600" dirty="0" smtClean="0">
              <a:solidFill>
                <a:srgbClr val="FF0000"/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5364088" y="2492896"/>
            <a:ext cx="1728192" cy="8644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6300192" y="3068960"/>
            <a:ext cx="1080120" cy="0"/>
          </a:xfrm>
          <a:prstGeom prst="line">
            <a:avLst/>
          </a:prstGeom>
          <a:ln w="19050">
            <a:solidFill>
              <a:srgbClr val="0000C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211960" y="4067727"/>
            <a:ext cx="4510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0000CC"/>
                </a:solidFill>
                <a:latin typeface="+mn-ea"/>
                <a:ea typeface="+mn-ea"/>
              </a:rPr>
              <a:t>단 </a:t>
            </a:r>
            <a:r>
              <a:rPr lang="ko-KR" altLang="en-US" sz="1200" dirty="0" smtClean="0">
                <a:solidFill>
                  <a:srgbClr val="FF0000"/>
                </a:solidFill>
                <a:latin typeface="+mn-ea"/>
                <a:ea typeface="+mn-ea"/>
              </a:rPr>
              <a:t>점 연산자</a:t>
            </a:r>
            <a:r>
              <a:rPr lang="en-US" altLang="ko-KR" sz="1200" dirty="0" smtClean="0">
                <a:solidFill>
                  <a:srgbClr val="0000CC"/>
                </a:solidFill>
                <a:latin typeface="+mn-ea"/>
                <a:ea typeface="+mn-ea"/>
              </a:rPr>
              <a:t>(.)</a:t>
            </a:r>
            <a:r>
              <a:rPr lang="ko-KR" altLang="en-US" sz="1200" dirty="0" smtClean="0">
                <a:solidFill>
                  <a:srgbClr val="0000CC"/>
                </a:solidFill>
                <a:latin typeface="+mn-ea"/>
                <a:ea typeface="+mn-ea"/>
              </a:rPr>
              <a:t>가 </a:t>
            </a:r>
            <a:r>
              <a:rPr lang="ko-KR" altLang="en-US" sz="1200" dirty="0" smtClean="0">
                <a:solidFill>
                  <a:srgbClr val="FF0000"/>
                </a:solidFill>
                <a:latin typeface="+mn-ea"/>
                <a:ea typeface="+mn-ea"/>
              </a:rPr>
              <a:t>참조 연산자</a:t>
            </a:r>
            <a:r>
              <a:rPr lang="en-US" altLang="ko-KR" sz="1200" dirty="0" smtClean="0">
                <a:solidFill>
                  <a:srgbClr val="0000CC"/>
                </a:solidFill>
                <a:latin typeface="+mn-ea"/>
                <a:ea typeface="+mn-ea"/>
              </a:rPr>
              <a:t>(*)</a:t>
            </a:r>
            <a:r>
              <a:rPr lang="ko-KR" altLang="en-US" sz="1200" dirty="0" smtClean="0">
                <a:solidFill>
                  <a:srgbClr val="0000CC"/>
                </a:solidFill>
                <a:latin typeface="+mn-ea"/>
                <a:ea typeface="+mn-ea"/>
              </a:rPr>
              <a:t>보다 연산 </a:t>
            </a:r>
            <a:r>
              <a:rPr lang="ko-KR" altLang="en-US" sz="1200" dirty="0" smtClean="0">
                <a:solidFill>
                  <a:srgbClr val="FF0000"/>
                </a:solidFill>
                <a:latin typeface="+mn-ea"/>
                <a:ea typeface="+mn-ea"/>
              </a:rPr>
              <a:t>우선순위</a:t>
            </a:r>
            <a:r>
              <a:rPr lang="ko-KR" altLang="en-US" sz="1200" dirty="0" smtClean="0">
                <a:solidFill>
                  <a:srgbClr val="0000CC"/>
                </a:solidFill>
                <a:latin typeface="+mn-ea"/>
                <a:ea typeface="+mn-ea"/>
              </a:rPr>
              <a:t>가 높으므로</a:t>
            </a:r>
            <a:endParaRPr lang="en-US" altLang="ko-KR" sz="1200" dirty="0" smtClean="0">
              <a:solidFill>
                <a:srgbClr val="0000CC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FF0000"/>
                </a:solidFill>
                <a:latin typeface="+mn-ea"/>
                <a:ea typeface="+mn-ea"/>
              </a:rPr>
              <a:t>괄호</a:t>
            </a:r>
            <a:r>
              <a:rPr lang="ko-KR" altLang="en-US" sz="1200" dirty="0" smtClean="0">
                <a:solidFill>
                  <a:srgbClr val="0000CC"/>
                </a:solidFill>
                <a:latin typeface="+mn-ea"/>
                <a:ea typeface="+mn-ea"/>
              </a:rPr>
              <a:t>를 넣지 않으면 오류가 발생</a:t>
            </a:r>
            <a:endParaRPr lang="ko-KR" altLang="en-US" sz="1200" dirty="0">
              <a:solidFill>
                <a:srgbClr val="0000C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3750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>
                <a:solidFill>
                  <a:srgbClr val="0000CC"/>
                </a:solidFill>
              </a:rPr>
              <a:t>예제 </a:t>
            </a:r>
            <a:r>
              <a:rPr lang="en-US" altLang="ko-KR" dirty="0" smtClean="0">
                <a:solidFill>
                  <a:srgbClr val="0000CC"/>
                </a:solidFill>
              </a:rPr>
              <a:t>2-13</a:t>
            </a:r>
            <a:r>
              <a:rPr lang="en-US" altLang="ko-KR" dirty="0" smtClean="0"/>
              <a:t>] : </a:t>
            </a:r>
            <a:r>
              <a:rPr lang="ko-KR" altLang="en-US" dirty="0">
                <a:solidFill>
                  <a:srgbClr val="FF0000"/>
                </a:solidFill>
              </a:rPr>
              <a:t>화살표</a:t>
            </a:r>
            <a:r>
              <a:rPr lang="ko-KR" altLang="en-US" dirty="0">
                <a:solidFill>
                  <a:srgbClr val="0000CC"/>
                </a:solidFill>
              </a:rPr>
              <a:t> 연산자를 이용해 데이터 </a:t>
            </a:r>
            <a:r>
              <a:rPr lang="ko-KR" altLang="en-US" dirty="0">
                <a:solidFill>
                  <a:srgbClr val="FF0000"/>
                </a:solidFill>
              </a:rPr>
              <a:t>항목 </a:t>
            </a:r>
            <a:r>
              <a:rPr lang="ko-KR" altLang="en-US" dirty="0" smtClean="0">
                <a:solidFill>
                  <a:srgbClr val="FF0000"/>
                </a:solidFill>
              </a:rPr>
              <a:t>참조하기</a:t>
            </a:r>
          </a:p>
          <a:p>
            <a:pPr marL="627062" lvl="2" indent="0">
              <a:buNone/>
            </a:pPr>
            <a:r>
              <a:rPr lang="en-US" altLang="ko-KR" dirty="0" smtClean="0"/>
              <a:t> </a:t>
            </a:r>
          </a:p>
          <a:p>
            <a:endParaRPr lang="ko-KR" altLang="en-US" dirty="0" smtClean="0"/>
          </a:p>
        </p:txBody>
      </p:sp>
      <p:sp>
        <p:nvSpPr>
          <p:cNvPr id="358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구조체 </a:t>
            </a:r>
            <a:r>
              <a:rPr lang="en-US" altLang="ko-KR" dirty="0"/>
              <a:t>: </a:t>
            </a:r>
            <a:r>
              <a:rPr lang="ko-KR" altLang="en-US" dirty="0"/>
              <a:t>데이터 항목의 참조</a:t>
            </a:r>
            <a:endParaRPr lang="ko-KR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12776"/>
            <a:ext cx="531495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5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>
                <a:solidFill>
                  <a:srgbClr val="FF0000"/>
                </a:solidFill>
              </a:rPr>
              <a:t>예제 </a:t>
            </a:r>
            <a:r>
              <a:rPr lang="en-US" altLang="ko-KR" dirty="0">
                <a:solidFill>
                  <a:srgbClr val="FF0000"/>
                </a:solidFill>
              </a:rPr>
              <a:t>2-1</a:t>
            </a:r>
            <a:r>
              <a:rPr lang="en-US" altLang="ko-KR" dirty="0"/>
              <a:t>] </a:t>
            </a:r>
            <a:r>
              <a:rPr lang="ko-KR" altLang="en-US" dirty="0" err="1" smtClean="0">
                <a:solidFill>
                  <a:srgbClr val="0000CC"/>
                </a:solidFill>
              </a:rPr>
              <a:t>자료형</a:t>
            </a:r>
            <a:r>
              <a:rPr lang="ko-KR" altLang="en-US" dirty="0" err="1" smtClean="0"/>
              <a:t>에</a:t>
            </a:r>
            <a:r>
              <a:rPr lang="ko-KR" altLang="en-US" dirty="0" smtClean="0"/>
              <a:t> </a:t>
            </a:r>
            <a:r>
              <a:rPr lang="ko-KR" altLang="en-US" dirty="0"/>
              <a:t>따른 </a:t>
            </a:r>
            <a:r>
              <a:rPr lang="ko-KR" altLang="en-US" dirty="0">
                <a:solidFill>
                  <a:srgbClr val="0000CC"/>
                </a:solidFill>
              </a:rPr>
              <a:t>메모리 할당 크기 </a:t>
            </a:r>
            <a:r>
              <a:rPr lang="ko-KR" altLang="en-US" dirty="0" smtClean="0">
                <a:solidFill>
                  <a:srgbClr val="0000CC"/>
                </a:solidFill>
              </a:rPr>
              <a:t>확인</a:t>
            </a:r>
            <a:r>
              <a:rPr lang="ko-KR" altLang="en-US" dirty="0" smtClean="0"/>
              <a:t>하기</a:t>
            </a:r>
          </a:p>
          <a:p>
            <a:pPr marL="627062" lvl="2" indent="0">
              <a:buNone/>
            </a:pP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 smtClean="0">
                <a:solidFill>
                  <a:srgbClr val="0000CC"/>
                </a:solidFill>
              </a:rPr>
              <a:t>배열 선언</a:t>
            </a:r>
            <a:r>
              <a:rPr lang="ko-KR" altLang="en-US" dirty="0" smtClean="0"/>
              <a:t>과</a:t>
            </a:r>
            <a:r>
              <a:rPr lang="ko-KR" altLang="en-US" dirty="0" smtClean="0">
                <a:solidFill>
                  <a:srgbClr val="0000CC"/>
                </a:solidFill>
              </a:rPr>
              <a:t> 메모리 할당 구조 </a:t>
            </a:r>
            <a:r>
              <a:rPr lang="ko-KR" altLang="en-US" dirty="0" smtClean="0">
                <a:solidFill>
                  <a:srgbClr val="FF0000"/>
                </a:solidFill>
              </a:rPr>
              <a:t>예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endParaRPr lang="en-US" altLang="ko-KR" dirty="0" smtClean="0"/>
          </a:p>
          <a:p>
            <a:pPr lvl="1"/>
            <a:endParaRPr lang="ko-KR" altLang="en-US" dirty="0" smtClean="0"/>
          </a:p>
        </p:txBody>
      </p:sp>
      <p:sp>
        <p:nvSpPr>
          <p:cNvPr id="102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배열 </a:t>
            </a:r>
            <a:r>
              <a:rPr lang="en-US" altLang="ko-KR" dirty="0" smtClean="0"/>
              <a:t>: 1</a:t>
            </a:r>
            <a:r>
              <a:rPr lang="ko-KR" altLang="en-US" dirty="0" smtClean="0"/>
              <a:t>차원 배열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331730"/>
            <a:ext cx="4824536" cy="20938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53" y="4509120"/>
            <a:ext cx="8280000" cy="13543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899592" y="2132856"/>
            <a:ext cx="1080120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1763688" y="2420888"/>
            <a:ext cx="648072" cy="2880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37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smtClean="0">
                <a:solidFill>
                  <a:srgbClr val="0000CC"/>
                </a:solidFill>
              </a:rPr>
              <a:t>데이터 </a:t>
            </a:r>
            <a:r>
              <a:rPr lang="ko-KR" altLang="en-US" dirty="0">
                <a:solidFill>
                  <a:srgbClr val="FF0000"/>
                </a:solidFill>
              </a:rPr>
              <a:t>항목</a:t>
            </a:r>
            <a:r>
              <a:rPr lang="ko-KR" altLang="en-US" dirty="0">
                <a:solidFill>
                  <a:srgbClr val="0000CC"/>
                </a:solidFill>
              </a:rPr>
              <a:t> 참조 연산 </a:t>
            </a:r>
          </a:p>
          <a:p>
            <a:pPr lvl="1">
              <a:spcAft>
                <a:spcPct val="0"/>
              </a:spcAft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점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연산자</a:t>
            </a:r>
            <a:r>
              <a:rPr lang="ko-KR" altLang="en-US" dirty="0" smtClean="0"/>
              <a:t>와 </a:t>
            </a:r>
            <a:r>
              <a:rPr lang="ko-KR" altLang="en-US" dirty="0" smtClean="0">
                <a:solidFill>
                  <a:srgbClr val="FF0000"/>
                </a:solidFill>
              </a:rPr>
              <a:t>화살표</a:t>
            </a:r>
            <a:r>
              <a:rPr lang="ko-KR" altLang="en-US" dirty="0" smtClean="0">
                <a:solidFill>
                  <a:srgbClr val="0000CC"/>
                </a:solidFill>
              </a:rPr>
              <a:t>연산자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이용 구조체 </a:t>
            </a:r>
            <a:r>
              <a:rPr lang="ko-KR" altLang="en-US" dirty="0">
                <a:solidFill>
                  <a:srgbClr val="0000CC"/>
                </a:solidFill>
              </a:rPr>
              <a:t>데이터 </a:t>
            </a:r>
            <a:r>
              <a:rPr lang="ko-KR" altLang="en-US" dirty="0" smtClean="0">
                <a:solidFill>
                  <a:srgbClr val="0000CC"/>
                </a:solidFill>
              </a:rPr>
              <a:t>항목 </a:t>
            </a:r>
            <a:r>
              <a:rPr lang="ko-KR" altLang="en-US" dirty="0">
                <a:solidFill>
                  <a:srgbClr val="FF0000"/>
                </a:solidFill>
              </a:rPr>
              <a:t>개별적</a:t>
            </a:r>
            <a:r>
              <a:rPr lang="ko-KR" altLang="en-US" dirty="0"/>
              <a:t>으로 </a:t>
            </a:r>
            <a:r>
              <a:rPr lang="ko-KR" altLang="en-US" dirty="0">
                <a:solidFill>
                  <a:srgbClr val="FF0000"/>
                </a:solidFill>
              </a:rPr>
              <a:t>참조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pPr lvl="1">
              <a:spcAft>
                <a:spcPct val="0"/>
              </a:spcAft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예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553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구조체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구조체 연산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204864"/>
            <a:ext cx="475297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5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0000CC"/>
                </a:solidFill>
              </a:rPr>
              <a:t>재귀호출</a:t>
            </a:r>
            <a:r>
              <a:rPr lang="en-US" altLang="ko-KR" dirty="0" smtClean="0">
                <a:solidFill>
                  <a:srgbClr val="0000CC"/>
                </a:solidFill>
              </a:rPr>
              <a:t>(</a:t>
            </a:r>
            <a:r>
              <a:rPr lang="ko-KR" altLang="en-US" dirty="0" smtClean="0">
                <a:solidFill>
                  <a:srgbClr val="0000CC"/>
                </a:solidFill>
              </a:rPr>
              <a:t>순환호출</a:t>
            </a:r>
            <a:r>
              <a:rPr lang="en-US" altLang="ko-KR" dirty="0" smtClean="0">
                <a:solidFill>
                  <a:srgbClr val="0000CC"/>
                </a:solidFill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1800" dirty="0" smtClean="0">
                <a:solidFill>
                  <a:srgbClr val="0000CC"/>
                </a:solidFill>
              </a:rPr>
              <a:t>자기 자신</a:t>
            </a:r>
            <a:r>
              <a:rPr lang="ko-KR" altLang="en-US" sz="1800" dirty="0" smtClean="0"/>
              <a:t>을</a:t>
            </a:r>
            <a:r>
              <a:rPr lang="ko-KR" altLang="en-US" sz="1800" dirty="0" smtClean="0">
                <a:solidFill>
                  <a:srgbClr val="0000CC"/>
                </a:solidFill>
              </a:rPr>
              <a:t> 호출</a:t>
            </a:r>
            <a:r>
              <a:rPr lang="ko-KR" altLang="en-US" sz="1800" dirty="0" smtClean="0"/>
              <a:t>하여</a:t>
            </a:r>
            <a:r>
              <a:rPr lang="ko-KR" altLang="en-US" sz="1800" dirty="0" smtClean="0">
                <a:solidFill>
                  <a:srgbClr val="0000CC"/>
                </a:solidFill>
              </a:rPr>
              <a:t> 순환 수행</a:t>
            </a:r>
            <a:r>
              <a:rPr lang="ko-KR" altLang="en-US" sz="1800" dirty="0" smtClean="0"/>
              <a:t>되는</a:t>
            </a:r>
            <a:r>
              <a:rPr lang="ko-KR" altLang="en-US" sz="1800" dirty="0" smtClean="0">
                <a:solidFill>
                  <a:srgbClr val="0000CC"/>
                </a:solidFill>
              </a:rPr>
              <a:t> 것</a:t>
            </a:r>
          </a:p>
          <a:p>
            <a:pPr lvl="1">
              <a:lnSpc>
                <a:spcPct val="150000"/>
              </a:lnSpc>
            </a:pPr>
            <a:r>
              <a:rPr lang="ko-KR" altLang="en-US" sz="1800" dirty="0" smtClean="0">
                <a:solidFill>
                  <a:srgbClr val="0000CC"/>
                </a:solidFill>
              </a:rPr>
              <a:t>함수 실행 </a:t>
            </a:r>
            <a:r>
              <a:rPr lang="ko-KR" altLang="en-US" sz="1800" dirty="0" smtClean="0">
                <a:solidFill>
                  <a:srgbClr val="FF0000"/>
                </a:solidFill>
              </a:rPr>
              <a:t>특성</a:t>
            </a:r>
            <a:r>
              <a:rPr lang="ko-KR" altLang="en-US" sz="1800" dirty="0" smtClean="0"/>
              <a:t>에 따라 </a:t>
            </a:r>
            <a:r>
              <a:rPr lang="ko-KR" altLang="en-US" sz="1800" dirty="0" smtClean="0">
                <a:solidFill>
                  <a:srgbClr val="0000CC"/>
                </a:solidFill>
              </a:rPr>
              <a:t>일반적인</a:t>
            </a:r>
            <a:r>
              <a:rPr lang="ko-KR" altLang="en-US" sz="1800" dirty="0" smtClean="0"/>
              <a:t> </a:t>
            </a:r>
            <a:r>
              <a:rPr lang="ko-KR" altLang="en-US" sz="1800" dirty="0" smtClean="0">
                <a:solidFill>
                  <a:srgbClr val="0000CC"/>
                </a:solidFill>
              </a:rPr>
              <a:t>호출방식</a:t>
            </a:r>
            <a:r>
              <a:rPr lang="ko-KR" altLang="en-US" sz="1800" dirty="0" smtClean="0"/>
              <a:t>보다 </a:t>
            </a:r>
            <a:r>
              <a:rPr lang="ko-KR" altLang="en-US" sz="1800" dirty="0" smtClean="0">
                <a:solidFill>
                  <a:srgbClr val="FF0000"/>
                </a:solidFill>
              </a:rPr>
              <a:t>재귀호출방식</a:t>
            </a:r>
            <a:r>
              <a:rPr lang="ko-KR" altLang="en-US" sz="1800" dirty="0" smtClean="0"/>
              <a:t>을 </a:t>
            </a:r>
            <a:r>
              <a:rPr lang="ko-KR" altLang="en-US" sz="1800" dirty="0" smtClean="0">
                <a:solidFill>
                  <a:srgbClr val="0000CC"/>
                </a:solidFill>
              </a:rPr>
              <a:t>사용</a:t>
            </a:r>
            <a:r>
              <a:rPr lang="ko-KR" altLang="en-US" sz="1800" dirty="0" smtClean="0"/>
              <a:t>하여 </a:t>
            </a:r>
            <a:r>
              <a:rPr lang="ko-KR" altLang="en-US" sz="1800" dirty="0" smtClean="0">
                <a:solidFill>
                  <a:srgbClr val="0000CC"/>
                </a:solidFill>
              </a:rPr>
              <a:t>함수</a:t>
            </a:r>
            <a:r>
              <a:rPr lang="ko-KR" altLang="en-US" sz="1800" dirty="0" smtClean="0"/>
              <a:t>를 만들면 </a:t>
            </a:r>
            <a:r>
              <a:rPr lang="ko-KR" altLang="en-US" sz="1800" dirty="0" smtClean="0">
                <a:solidFill>
                  <a:srgbClr val="0000CC"/>
                </a:solidFill>
              </a:rPr>
              <a:t>프로그램</a:t>
            </a:r>
            <a:r>
              <a:rPr lang="ko-KR" altLang="en-US" sz="1800" dirty="0" smtClean="0"/>
              <a:t>의 </a:t>
            </a:r>
            <a:r>
              <a:rPr lang="ko-KR" altLang="en-US" sz="1800" dirty="0" smtClean="0">
                <a:solidFill>
                  <a:srgbClr val="0000CC"/>
                </a:solidFill>
              </a:rPr>
              <a:t>크기</a:t>
            </a:r>
            <a:r>
              <a:rPr lang="ko-KR" altLang="en-US" sz="1800" dirty="0" smtClean="0"/>
              <a:t>를 </a:t>
            </a:r>
            <a:r>
              <a:rPr lang="ko-KR" altLang="en-US" sz="1800" dirty="0" smtClean="0">
                <a:solidFill>
                  <a:srgbClr val="FF0000"/>
                </a:solidFill>
              </a:rPr>
              <a:t>줄이고</a:t>
            </a:r>
            <a:r>
              <a:rPr lang="ko-KR" altLang="en-US" sz="1800" dirty="0" smtClean="0"/>
              <a:t> </a:t>
            </a:r>
            <a:r>
              <a:rPr lang="ko-KR" altLang="en-US" sz="1800" dirty="0" smtClean="0">
                <a:solidFill>
                  <a:srgbClr val="FF0000"/>
                </a:solidFill>
              </a:rPr>
              <a:t>간단하게</a:t>
            </a:r>
            <a:r>
              <a:rPr lang="ko-KR" altLang="en-US" sz="1800" dirty="0" smtClean="0"/>
              <a:t> </a:t>
            </a:r>
            <a:r>
              <a:rPr lang="ko-KR" altLang="en-US" sz="1800" dirty="0" smtClean="0">
                <a:solidFill>
                  <a:srgbClr val="0000CC"/>
                </a:solidFill>
              </a:rPr>
              <a:t>작성 가능</a:t>
            </a:r>
            <a:endParaRPr lang="en-US" altLang="ko-KR" sz="1800" dirty="0" smtClean="0">
              <a:solidFill>
                <a:srgbClr val="0000CC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solidFill>
                  <a:srgbClr val="0000CC"/>
                </a:solidFill>
              </a:rPr>
              <a:t>내가</a:t>
            </a:r>
            <a:r>
              <a:rPr lang="ko-KR" altLang="en-US" sz="1800" dirty="0"/>
              <a:t> </a:t>
            </a:r>
            <a:r>
              <a:rPr lang="ko-KR" altLang="en-US" sz="1800" dirty="0">
                <a:solidFill>
                  <a:srgbClr val="0000CC"/>
                </a:solidFill>
              </a:rPr>
              <a:t>나</a:t>
            </a:r>
            <a:r>
              <a:rPr lang="ko-KR" altLang="en-US" sz="1800" dirty="0"/>
              <a:t>를 </a:t>
            </a:r>
            <a:r>
              <a:rPr lang="ko-KR" altLang="en-US" sz="1800" dirty="0">
                <a:solidFill>
                  <a:srgbClr val="FF0000"/>
                </a:solidFill>
              </a:rPr>
              <a:t>호출</a:t>
            </a:r>
            <a:r>
              <a:rPr lang="ko-KR" altLang="en-US" sz="1800" dirty="0"/>
              <a:t>하는 것이므로 </a:t>
            </a:r>
            <a:r>
              <a:rPr lang="ko-KR" altLang="en-US" sz="1800" dirty="0" smtClean="0"/>
              <a:t>내 </a:t>
            </a:r>
            <a:r>
              <a:rPr lang="ko-KR" altLang="en-US" sz="1800" dirty="0" smtClean="0">
                <a:solidFill>
                  <a:srgbClr val="0000CC"/>
                </a:solidFill>
              </a:rPr>
              <a:t>현재</a:t>
            </a:r>
            <a:r>
              <a:rPr lang="ko-KR" altLang="en-US" sz="1800" dirty="0" smtClean="0"/>
              <a:t> </a:t>
            </a:r>
            <a:r>
              <a:rPr lang="ko-KR" altLang="en-US" sz="1800" dirty="0">
                <a:solidFill>
                  <a:srgbClr val="0000CC"/>
                </a:solidFill>
              </a:rPr>
              <a:t>작업</a:t>
            </a:r>
            <a:r>
              <a:rPr lang="ko-KR" altLang="en-US" sz="1800" dirty="0"/>
              <a:t>을 </a:t>
            </a:r>
            <a:r>
              <a:rPr lang="ko-KR" altLang="en-US" sz="1800" dirty="0">
                <a:solidFill>
                  <a:srgbClr val="0000CC"/>
                </a:solidFill>
              </a:rPr>
              <a:t>처리</a:t>
            </a:r>
            <a:r>
              <a:rPr lang="ko-KR" altLang="en-US" sz="1800" dirty="0"/>
              <a:t>하기 </a:t>
            </a:r>
            <a:r>
              <a:rPr lang="ko-KR" altLang="en-US" sz="1800" dirty="0" smtClean="0"/>
              <a:t>위해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>
                <a:solidFill>
                  <a:srgbClr val="0000CC"/>
                </a:solidFill>
              </a:rPr>
              <a:t>같은 유형</a:t>
            </a:r>
            <a:r>
              <a:rPr lang="ko-KR" altLang="en-US" sz="1800" dirty="0" smtClean="0"/>
              <a:t>의 </a:t>
            </a:r>
            <a:r>
              <a:rPr lang="ko-KR" altLang="en-US" sz="1800" dirty="0">
                <a:solidFill>
                  <a:srgbClr val="FF0000"/>
                </a:solidFill>
              </a:rPr>
              <a:t>하위</a:t>
            </a:r>
            <a:r>
              <a:rPr lang="ko-KR" altLang="en-US" sz="1800" dirty="0"/>
              <a:t> 작업이 </a:t>
            </a:r>
            <a:r>
              <a:rPr lang="ko-KR" altLang="en-US" sz="1800" dirty="0" smtClean="0">
                <a:solidFill>
                  <a:srgbClr val="FF0000"/>
                </a:solidFill>
              </a:rPr>
              <a:t>필요</a:t>
            </a:r>
            <a:endParaRPr lang="en-US" altLang="ko-KR" sz="1800" dirty="0" smtClean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sz="1600" dirty="0" smtClean="0">
                <a:solidFill>
                  <a:srgbClr val="0000CC"/>
                </a:solidFill>
              </a:rPr>
              <a:t>하위 작업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현재 수행 중인 </a:t>
            </a:r>
            <a:r>
              <a:rPr lang="ko-KR" altLang="en-US" sz="1600" dirty="0"/>
              <a:t>작업의 하위 단계</a:t>
            </a:r>
            <a:r>
              <a:rPr lang="en-US" altLang="ko-KR" sz="1600" dirty="0"/>
              <a:t>, </a:t>
            </a:r>
            <a:r>
              <a:rPr lang="ko-KR" altLang="en-US" sz="1600" dirty="0"/>
              <a:t>즉 </a:t>
            </a:r>
            <a:r>
              <a:rPr lang="ko-KR" altLang="en-US" sz="1600" dirty="0">
                <a:solidFill>
                  <a:srgbClr val="0000CC"/>
                </a:solidFill>
              </a:rPr>
              <a:t>좀 더 작은 </a:t>
            </a:r>
            <a:r>
              <a:rPr lang="ko-KR" altLang="en-US" sz="1600" dirty="0" smtClean="0">
                <a:solidFill>
                  <a:srgbClr val="0000CC"/>
                </a:solidFill>
              </a:rPr>
              <a:t>단위 작업</a:t>
            </a:r>
            <a:endParaRPr lang="en-US" altLang="ko-KR" sz="1600" dirty="0" smtClean="0">
              <a:solidFill>
                <a:srgbClr val="0000CC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dirty="0" smtClean="0">
                <a:solidFill>
                  <a:srgbClr val="0000CC"/>
                </a:solidFill>
              </a:rPr>
              <a:t>전제</a:t>
            </a:r>
            <a:r>
              <a:rPr lang="ko-KR" altLang="en-US" sz="1800" dirty="0" smtClean="0"/>
              <a:t> </a:t>
            </a:r>
            <a:r>
              <a:rPr lang="ko-KR" altLang="en-US" sz="1800" dirty="0" smtClean="0">
                <a:solidFill>
                  <a:srgbClr val="FF0000"/>
                </a:solidFill>
              </a:rPr>
              <a:t>문제</a:t>
            </a:r>
            <a:r>
              <a:rPr lang="ko-KR" altLang="en-US" sz="1800" dirty="0" smtClean="0"/>
              <a:t>를 </a:t>
            </a:r>
            <a:r>
              <a:rPr lang="ko-KR" altLang="en-US" sz="1800" dirty="0" smtClean="0">
                <a:solidFill>
                  <a:srgbClr val="0000CC"/>
                </a:solidFill>
              </a:rPr>
              <a:t>한 </a:t>
            </a:r>
            <a:r>
              <a:rPr lang="ko-KR" altLang="en-US" sz="1800" dirty="0">
                <a:solidFill>
                  <a:srgbClr val="0000CC"/>
                </a:solidFill>
              </a:rPr>
              <a:t>번</a:t>
            </a:r>
            <a:r>
              <a:rPr lang="ko-KR" altLang="en-US" sz="1800" dirty="0"/>
              <a:t>에 </a:t>
            </a:r>
            <a:r>
              <a:rPr lang="ko-KR" altLang="en-US" sz="1800" dirty="0">
                <a:solidFill>
                  <a:srgbClr val="0000CC"/>
                </a:solidFill>
              </a:rPr>
              <a:t>해결</a:t>
            </a:r>
            <a:r>
              <a:rPr lang="ko-KR" altLang="en-US" sz="1800" dirty="0"/>
              <a:t>하기보다 </a:t>
            </a:r>
            <a:r>
              <a:rPr lang="ko-KR" altLang="en-US" sz="1800" dirty="0">
                <a:solidFill>
                  <a:srgbClr val="0000CC"/>
                </a:solidFill>
              </a:rPr>
              <a:t>같은</a:t>
            </a:r>
            <a:r>
              <a:rPr lang="ko-KR" altLang="en-US" sz="1800" dirty="0"/>
              <a:t> </a:t>
            </a:r>
            <a:r>
              <a:rPr lang="ko-KR" altLang="en-US" sz="1800" dirty="0">
                <a:solidFill>
                  <a:srgbClr val="0000CC"/>
                </a:solidFill>
              </a:rPr>
              <a:t>유형</a:t>
            </a:r>
            <a:r>
              <a:rPr lang="ko-KR" altLang="en-US" sz="1800" dirty="0"/>
              <a:t>의 </a:t>
            </a:r>
            <a:r>
              <a:rPr lang="ko-KR" altLang="en-US" sz="1800" dirty="0">
                <a:solidFill>
                  <a:srgbClr val="0000CC"/>
                </a:solidFill>
              </a:rPr>
              <a:t>하위</a:t>
            </a:r>
            <a:r>
              <a:rPr lang="ko-KR" altLang="en-US" sz="1800" dirty="0"/>
              <a:t> </a:t>
            </a:r>
            <a:r>
              <a:rPr lang="ko-KR" altLang="en-US" sz="1800" dirty="0" smtClean="0">
                <a:solidFill>
                  <a:srgbClr val="0000CC"/>
                </a:solidFill>
              </a:rPr>
              <a:t>작업</a:t>
            </a:r>
            <a:r>
              <a:rPr lang="ko-KR" altLang="en-US" sz="1800" dirty="0" smtClean="0"/>
              <a:t>으로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>
                <a:solidFill>
                  <a:srgbClr val="FF0000"/>
                </a:solidFill>
              </a:rPr>
              <a:t>분할</a:t>
            </a:r>
            <a:r>
              <a:rPr lang="ko-KR" altLang="en-US" sz="1800" dirty="0" smtClean="0"/>
              <a:t>하여 </a:t>
            </a:r>
            <a:r>
              <a:rPr lang="ko-KR" altLang="en-US" sz="1800" dirty="0">
                <a:solidFill>
                  <a:srgbClr val="FF0000"/>
                </a:solidFill>
              </a:rPr>
              <a:t>작은</a:t>
            </a:r>
            <a:r>
              <a:rPr lang="ko-KR" altLang="en-US" sz="1800" dirty="0"/>
              <a:t> </a:t>
            </a:r>
            <a:r>
              <a:rPr lang="ko-KR" altLang="en-US" sz="1800" dirty="0">
                <a:solidFill>
                  <a:srgbClr val="0000CC"/>
                </a:solidFill>
              </a:rPr>
              <a:t>문제</a:t>
            </a:r>
            <a:r>
              <a:rPr lang="ko-KR" altLang="en-US" sz="1800" dirty="0"/>
              <a:t>부터 </a:t>
            </a:r>
            <a:r>
              <a:rPr lang="ko-KR" altLang="en-US" sz="1800" dirty="0">
                <a:solidFill>
                  <a:srgbClr val="0000CC"/>
                </a:solidFill>
              </a:rPr>
              <a:t>해결</a:t>
            </a:r>
            <a:r>
              <a:rPr lang="ko-KR" altLang="en-US" sz="1800" dirty="0"/>
              <a:t>하는 </a:t>
            </a:r>
            <a:r>
              <a:rPr lang="ko-KR" altLang="en-US" sz="1800" dirty="0" smtClean="0"/>
              <a:t>방법이 </a:t>
            </a:r>
            <a:r>
              <a:rPr lang="ko-KR" altLang="en-US" sz="1800" dirty="0" smtClean="0">
                <a:solidFill>
                  <a:srgbClr val="FF0000"/>
                </a:solidFill>
              </a:rPr>
              <a:t>효율적인</a:t>
            </a:r>
            <a:r>
              <a:rPr lang="ko-KR" altLang="en-US" sz="1800" dirty="0" smtClean="0"/>
              <a:t> 경우 </a:t>
            </a:r>
            <a:r>
              <a:rPr lang="ko-KR" altLang="en-US" sz="1800" dirty="0" smtClean="0">
                <a:solidFill>
                  <a:srgbClr val="0000CC"/>
                </a:solidFill>
              </a:rPr>
              <a:t>사용</a:t>
            </a:r>
            <a:endParaRPr lang="en-US" altLang="ko-KR" sz="1800" dirty="0" smtClean="0">
              <a:solidFill>
                <a:srgbClr val="0000CC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b="0" dirty="0" smtClean="0">
                <a:solidFill>
                  <a:srgbClr val="FF0000"/>
                </a:solidFill>
              </a:rPr>
              <a:t>베이스 케이스</a:t>
            </a:r>
            <a:r>
              <a:rPr lang="en-US" altLang="ko-KR" sz="1800" b="0" baseline="30000" dirty="0"/>
              <a:t>base </a:t>
            </a:r>
            <a:r>
              <a:rPr lang="en-US" altLang="ko-KR" sz="1800" b="0" baseline="30000" dirty="0" smtClean="0"/>
              <a:t>case</a:t>
            </a:r>
          </a:p>
          <a:p>
            <a:pPr lvl="2">
              <a:lnSpc>
                <a:spcPct val="150000"/>
              </a:lnSpc>
            </a:pPr>
            <a:r>
              <a:rPr lang="ko-KR" altLang="en-US" sz="1600" b="0" dirty="0" err="1" smtClean="0">
                <a:solidFill>
                  <a:srgbClr val="FF0000"/>
                </a:solidFill>
              </a:rPr>
              <a:t>재귀호출</a:t>
            </a:r>
            <a:r>
              <a:rPr lang="ko-KR" altLang="en-US" sz="1600" b="0" dirty="0" err="1" smtClean="0"/>
              <a:t>하는</a:t>
            </a:r>
            <a:r>
              <a:rPr lang="ko-KR" altLang="en-US" sz="1600" b="0" dirty="0" smtClean="0"/>
              <a:t> </a:t>
            </a:r>
            <a:r>
              <a:rPr lang="ko-KR" altLang="en-US" sz="1600" b="0" dirty="0" smtClean="0">
                <a:solidFill>
                  <a:srgbClr val="0000CC"/>
                </a:solidFill>
              </a:rPr>
              <a:t>과정</a:t>
            </a:r>
            <a:r>
              <a:rPr lang="ko-KR" altLang="en-US" sz="1600" b="0" dirty="0" smtClean="0"/>
              <a:t> </a:t>
            </a:r>
            <a:r>
              <a:rPr lang="ko-KR" altLang="en-US" sz="1600" b="0" dirty="0">
                <a:solidFill>
                  <a:srgbClr val="0000CC"/>
                </a:solidFill>
              </a:rPr>
              <a:t>반복</a:t>
            </a:r>
            <a:r>
              <a:rPr lang="ko-KR" altLang="en-US" sz="1600" b="0" dirty="0"/>
              <a:t>하다 보면</a:t>
            </a:r>
            <a:r>
              <a:rPr lang="en-US" altLang="ko-KR" sz="1600" b="0" dirty="0"/>
              <a:t>, </a:t>
            </a:r>
            <a:r>
              <a:rPr lang="ko-KR" altLang="en-US" sz="1600" b="0" dirty="0">
                <a:solidFill>
                  <a:srgbClr val="0000CC"/>
                </a:solidFill>
              </a:rPr>
              <a:t>한 번</a:t>
            </a:r>
            <a:r>
              <a:rPr lang="ko-KR" altLang="en-US" sz="1600" b="0" dirty="0"/>
              <a:t>에 </a:t>
            </a:r>
            <a:r>
              <a:rPr lang="ko-KR" altLang="en-US" sz="1600" b="0" dirty="0">
                <a:solidFill>
                  <a:srgbClr val="0000CC"/>
                </a:solidFill>
              </a:rPr>
              <a:t>해결</a:t>
            </a:r>
            <a:r>
              <a:rPr lang="ko-KR" altLang="en-US" sz="1600" b="0" dirty="0"/>
              <a:t>할 수 있을 </a:t>
            </a:r>
            <a:r>
              <a:rPr lang="ko-KR" altLang="en-US" sz="1600" b="0" dirty="0">
                <a:solidFill>
                  <a:srgbClr val="0000CC"/>
                </a:solidFill>
              </a:rPr>
              <a:t>정도</a:t>
            </a:r>
            <a:r>
              <a:rPr lang="ko-KR" altLang="en-US" sz="1600" b="0" dirty="0"/>
              <a:t>로 </a:t>
            </a:r>
            <a:r>
              <a:rPr lang="ko-KR" altLang="en-US" sz="1600" b="0" dirty="0" smtClean="0">
                <a:solidFill>
                  <a:srgbClr val="FF0000"/>
                </a:solidFill>
              </a:rPr>
              <a:t>분할</a:t>
            </a:r>
            <a:r>
              <a:rPr lang="ko-KR" altLang="en-US" sz="1600" b="0" dirty="0" smtClean="0"/>
              <a:t>된</a:t>
            </a:r>
            <a:r>
              <a:rPr lang="en-US" altLang="ko-KR" sz="1600" b="0" dirty="0" smtClean="0"/>
              <a:t/>
            </a:r>
            <a:br>
              <a:rPr lang="en-US" altLang="ko-KR" sz="1600" b="0" dirty="0" smtClean="0"/>
            </a:br>
            <a:r>
              <a:rPr lang="ko-KR" altLang="en-US" sz="1600" b="0" dirty="0" smtClean="0">
                <a:solidFill>
                  <a:srgbClr val="0000CC"/>
                </a:solidFill>
              </a:rPr>
              <a:t>작업</a:t>
            </a:r>
            <a:r>
              <a:rPr lang="ko-KR" altLang="en-US" sz="1600" b="0" dirty="0" smtClean="0"/>
              <a:t> </a:t>
            </a:r>
            <a:r>
              <a:rPr lang="ko-KR" altLang="en-US" sz="1600" b="0" dirty="0">
                <a:solidFill>
                  <a:srgbClr val="0000CC"/>
                </a:solidFill>
              </a:rPr>
              <a:t>단위</a:t>
            </a:r>
            <a:r>
              <a:rPr lang="ko-KR" altLang="en-US" sz="1600" b="0" dirty="0"/>
              <a:t>가 </a:t>
            </a:r>
            <a:r>
              <a:rPr lang="ko-KR" altLang="en-US" sz="1600" b="0" dirty="0">
                <a:solidFill>
                  <a:srgbClr val="FF0000"/>
                </a:solidFill>
              </a:rPr>
              <a:t>충분히 작아지</a:t>
            </a:r>
            <a:r>
              <a:rPr lang="ko-KR" altLang="en-US" sz="1600" b="0" dirty="0"/>
              <a:t>는 </a:t>
            </a:r>
            <a:r>
              <a:rPr lang="ko-KR" altLang="en-US" sz="1600" b="0" dirty="0" smtClean="0">
                <a:solidFill>
                  <a:srgbClr val="FF0000"/>
                </a:solidFill>
              </a:rPr>
              <a:t>단계</a:t>
            </a:r>
            <a:endParaRPr lang="ko-KR" alt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6758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재귀호출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재귀호출의 개념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899592" y="1944264"/>
            <a:ext cx="1665185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1979712" y="2852936"/>
            <a:ext cx="4608512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600" y="3789040"/>
            <a:ext cx="2952328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4460008" y="4760576"/>
            <a:ext cx="270428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899592" y="5157192"/>
            <a:ext cx="612068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267744" y="6480768"/>
            <a:ext cx="2016224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971600" y="5661248"/>
            <a:ext cx="2016224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잉크 1"/>
              <p14:cNvContentPartPr/>
              <p14:nvPr/>
            </p14:nvContentPartPr>
            <p14:xfrm>
              <a:off x="3486240" y="2635200"/>
              <a:ext cx="4191120" cy="302292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76880" y="2625840"/>
                <a:ext cx="4209840" cy="304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885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예</a:t>
            </a:r>
            <a:r>
              <a:rPr lang="en-US" altLang="ko-KR" dirty="0" smtClean="0"/>
              <a:t> </a:t>
            </a:r>
            <a:r>
              <a:rPr lang="en-US" altLang="ko-KR" dirty="0" smtClean="0">
                <a:latin typeface="Times New Roman" panose="02020603050405020304" pitchFamily="18" charset="0"/>
              </a:rPr>
              <a:t> </a:t>
            </a:r>
            <a:endParaRPr lang="ko-KR" altLang="en-US" dirty="0" smtClean="0"/>
          </a:p>
        </p:txBody>
      </p:sp>
      <p:sp>
        <p:nvSpPr>
          <p:cNvPr id="6758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재귀호출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재귀호출의 개념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12776"/>
            <a:ext cx="7200000" cy="515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4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>
                <a:solidFill>
                  <a:srgbClr val="0000CC"/>
                </a:solidFill>
              </a:rPr>
              <a:t>재귀호출 개념의 이해 </a:t>
            </a:r>
            <a:r>
              <a:rPr lang="ko-KR" altLang="en-US" dirty="0" smtClean="0">
                <a:solidFill>
                  <a:srgbClr val="FF0000"/>
                </a:solidFill>
              </a:rPr>
              <a:t>예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endParaRPr lang="ko-KR" altLang="en-US" dirty="0" smtClean="0"/>
          </a:p>
        </p:txBody>
      </p:sp>
      <p:sp>
        <p:nvSpPr>
          <p:cNvPr id="6758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재귀호출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재귀호출의 개념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20" y="1340768"/>
            <a:ext cx="8280000" cy="335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48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0000CC"/>
                </a:solidFill>
              </a:rPr>
              <a:t>팩토리얼</a:t>
            </a:r>
            <a:r>
              <a:rPr lang="ko-KR" altLang="en-US" dirty="0">
                <a:solidFill>
                  <a:srgbClr val="0000CC"/>
                </a:solidFill>
              </a:rPr>
              <a:t> 함수</a:t>
            </a:r>
          </a:p>
          <a:p>
            <a:pPr lvl="1"/>
            <a:r>
              <a:rPr lang="en-US" altLang="ko-KR" b="0" dirty="0">
                <a:solidFill>
                  <a:srgbClr val="0000CC"/>
                </a:solidFill>
              </a:rPr>
              <a:t>n</a:t>
            </a:r>
            <a:r>
              <a:rPr lang="ko-KR" altLang="en-US" b="0" dirty="0">
                <a:solidFill>
                  <a:srgbClr val="0000CC"/>
                </a:solidFill>
              </a:rPr>
              <a:t>에 대한 </a:t>
            </a:r>
            <a:r>
              <a:rPr lang="ko-KR" altLang="en-US" b="0" dirty="0" err="1">
                <a:solidFill>
                  <a:srgbClr val="0000CC"/>
                </a:solidFill>
              </a:rPr>
              <a:t>팩토리</a:t>
            </a:r>
            <a:r>
              <a:rPr lang="ko-KR" altLang="en-US" b="0" dirty="0" err="1"/>
              <a:t>얼</a:t>
            </a:r>
            <a:r>
              <a:rPr lang="ko-KR" altLang="en-US" b="0" dirty="0"/>
              <a:t> </a:t>
            </a:r>
            <a:r>
              <a:rPr lang="ko-KR" altLang="en-US" b="0" dirty="0">
                <a:solidFill>
                  <a:srgbClr val="0000CC"/>
                </a:solidFill>
              </a:rPr>
              <a:t>함수</a:t>
            </a:r>
            <a:r>
              <a:rPr lang="ko-KR" altLang="en-US" b="0" dirty="0"/>
              <a:t>는 </a:t>
            </a:r>
            <a:r>
              <a:rPr lang="en-US" altLang="ko-KR" b="0" dirty="0">
                <a:solidFill>
                  <a:srgbClr val="FF0000"/>
                </a:solidFill>
              </a:rPr>
              <a:t>1</a:t>
            </a:r>
            <a:r>
              <a:rPr lang="ko-KR" altLang="en-US" b="0" dirty="0"/>
              <a:t>부터 </a:t>
            </a:r>
            <a:r>
              <a:rPr lang="en-US" altLang="ko-KR" b="0" dirty="0">
                <a:solidFill>
                  <a:srgbClr val="FF0000"/>
                </a:solidFill>
              </a:rPr>
              <a:t>n</a:t>
            </a:r>
            <a:r>
              <a:rPr lang="ko-KR" altLang="en-US" b="0" dirty="0"/>
              <a:t>까지 </a:t>
            </a:r>
            <a:r>
              <a:rPr lang="ko-KR" altLang="en-US" b="0" dirty="0">
                <a:solidFill>
                  <a:srgbClr val="FF0000"/>
                </a:solidFill>
              </a:rPr>
              <a:t>모든</a:t>
            </a:r>
            <a:r>
              <a:rPr lang="ko-KR" altLang="en-US" b="0" dirty="0"/>
              <a:t> </a:t>
            </a:r>
            <a:r>
              <a:rPr lang="ko-KR" altLang="en-US" b="0" dirty="0" smtClean="0">
                <a:solidFill>
                  <a:srgbClr val="0000CC"/>
                </a:solidFill>
              </a:rPr>
              <a:t>자연수</a:t>
            </a:r>
            <a:r>
              <a:rPr lang="ko-KR" altLang="en-US" b="0" dirty="0" smtClean="0"/>
              <a:t>를 </a:t>
            </a:r>
            <a:r>
              <a:rPr lang="ko-KR" altLang="en-US" b="0" dirty="0" smtClean="0">
                <a:solidFill>
                  <a:srgbClr val="FF0000"/>
                </a:solidFill>
              </a:rPr>
              <a:t>곱</a:t>
            </a:r>
            <a:r>
              <a:rPr lang="ko-KR" altLang="en-US" b="0" dirty="0" smtClean="0"/>
              <a:t>하는 </a:t>
            </a:r>
            <a:r>
              <a:rPr lang="ko-KR" altLang="en-US" b="0" dirty="0">
                <a:solidFill>
                  <a:srgbClr val="0000CC"/>
                </a:solidFill>
              </a:rPr>
              <a:t>연산</a:t>
            </a:r>
            <a:endParaRPr lang="ko-KR" altLang="en-US" dirty="0" smtClean="0">
              <a:solidFill>
                <a:srgbClr val="0000CC"/>
              </a:solidFill>
            </a:endParaRPr>
          </a:p>
        </p:txBody>
      </p:sp>
      <p:sp>
        <p:nvSpPr>
          <p:cNvPr id="6758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재귀호출 </a:t>
            </a:r>
            <a:r>
              <a:rPr lang="en-US" altLang="ko-KR" dirty="0" smtClean="0"/>
              <a:t>: </a:t>
            </a:r>
            <a:r>
              <a:rPr lang="ko-KR" altLang="en-US" dirty="0"/>
              <a:t>재귀호출의 예 </a:t>
            </a:r>
            <a:r>
              <a:rPr lang="en-US" altLang="ko-KR" dirty="0" smtClean="0"/>
              <a:t>1</a:t>
            </a:r>
            <a:endParaRPr lang="ko-KR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772816"/>
            <a:ext cx="4819650" cy="26098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38698" y="4014548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5!</a:t>
            </a:r>
            <a:r>
              <a:rPr lang="en-US" altLang="ko-KR" dirty="0" smtClean="0"/>
              <a:t>=</a:t>
            </a:r>
            <a:r>
              <a:rPr lang="en-US" altLang="ko-KR" dirty="0" smtClean="0">
                <a:solidFill>
                  <a:srgbClr val="0000CC"/>
                </a:solidFill>
              </a:rPr>
              <a:t>5</a:t>
            </a:r>
            <a:r>
              <a:rPr lang="en-US" altLang="ko-KR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*</a:t>
            </a:r>
            <a:r>
              <a:rPr lang="en-US" altLang="ko-KR" dirty="0" smtClean="0">
                <a:solidFill>
                  <a:srgbClr val="0000CC"/>
                </a:solidFill>
              </a:rPr>
              <a:t>4</a:t>
            </a:r>
            <a:r>
              <a:rPr lang="en-US" altLang="ko-KR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*</a:t>
            </a:r>
            <a:r>
              <a:rPr lang="en-US" altLang="ko-KR" dirty="0" smtClean="0">
                <a:solidFill>
                  <a:srgbClr val="0000CC"/>
                </a:solidFill>
              </a:rPr>
              <a:t>3</a:t>
            </a:r>
            <a:r>
              <a:rPr lang="en-US" altLang="ko-KR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*</a:t>
            </a:r>
            <a:r>
              <a:rPr lang="en-US" altLang="ko-KR" dirty="0" smtClean="0">
                <a:solidFill>
                  <a:srgbClr val="0000CC"/>
                </a:solidFill>
              </a:rPr>
              <a:t>2</a:t>
            </a:r>
            <a:r>
              <a:rPr lang="en-US" altLang="ko-KR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*</a:t>
            </a:r>
            <a:r>
              <a:rPr lang="en-US" altLang="ko-KR" dirty="0" smtClean="0">
                <a:solidFill>
                  <a:srgbClr val="0000CC"/>
                </a:solidFill>
              </a:rPr>
              <a:t>1</a:t>
            </a:r>
            <a:r>
              <a:rPr lang="en-US" altLang="ko-KR" dirty="0" smtClean="0"/>
              <a:t>=120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547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177710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800" dirty="0" smtClean="0">
                <a:solidFill>
                  <a:srgbClr val="0000CC"/>
                </a:solidFill>
              </a:rPr>
              <a:t>알고리즘</a:t>
            </a:r>
            <a:r>
              <a:rPr lang="ko-KR" altLang="en-US" sz="1800" dirty="0" smtClean="0"/>
              <a:t>은 어떤 </a:t>
            </a:r>
            <a:r>
              <a:rPr lang="ko-KR" altLang="en-US" sz="1800" dirty="0" smtClean="0">
                <a:solidFill>
                  <a:srgbClr val="0000CC"/>
                </a:solidFill>
              </a:rPr>
              <a:t>문제</a:t>
            </a:r>
            <a:r>
              <a:rPr lang="ko-KR" altLang="en-US" sz="1800" dirty="0" smtClean="0"/>
              <a:t>를 </a:t>
            </a:r>
            <a:r>
              <a:rPr lang="ko-KR" altLang="en-US" sz="1800" dirty="0" smtClean="0">
                <a:solidFill>
                  <a:srgbClr val="FF0000"/>
                </a:solidFill>
              </a:rPr>
              <a:t>해결</a:t>
            </a:r>
            <a:r>
              <a:rPr lang="ko-KR" altLang="en-US" sz="1800" dirty="0" smtClean="0"/>
              <a:t>하기 위한 </a:t>
            </a:r>
            <a:r>
              <a:rPr lang="ko-KR" altLang="en-US" sz="1800" dirty="0" smtClean="0">
                <a:solidFill>
                  <a:srgbClr val="FF0000"/>
                </a:solidFill>
              </a:rPr>
              <a:t>처리</a:t>
            </a:r>
            <a:r>
              <a:rPr lang="ko-KR" altLang="en-US" sz="1800" dirty="0" smtClean="0"/>
              <a:t> </a:t>
            </a:r>
            <a:r>
              <a:rPr lang="ko-KR" altLang="en-US" sz="1800" dirty="0" smtClean="0">
                <a:solidFill>
                  <a:srgbClr val="FF0000"/>
                </a:solidFill>
              </a:rPr>
              <a:t>절차</a:t>
            </a:r>
            <a:r>
              <a:rPr lang="ko-KR" altLang="en-US" sz="1800" dirty="0" smtClean="0"/>
              <a:t>임</a:t>
            </a:r>
            <a:endParaRPr lang="en-US" altLang="ko-KR" sz="18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 smtClean="0">
                <a:solidFill>
                  <a:srgbClr val="FF0000"/>
                </a:solidFill>
              </a:rPr>
              <a:t>   문제</a:t>
            </a:r>
            <a:r>
              <a:rPr lang="en-US" altLang="ko-KR" sz="1800" dirty="0" smtClean="0">
                <a:solidFill>
                  <a:srgbClr val="FF0000"/>
                </a:solidFill>
              </a:rPr>
              <a:t>2) </a:t>
            </a:r>
            <a:r>
              <a:rPr lang="en-US" altLang="ko-KR" sz="1800" dirty="0"/>
              <a:t>5!(Factorial)</a:t>
            </a:r>
            <a:r>
              <a:rPr lang="ko-KR" altLang="en-US" sz="1800" dirty="0"/>
              <a:t>총 곱을 구하세요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/>
              <a:t> </a:t>
            </a:r>
            <a:r>
              <a:rPr lang="en-US" altLang="ko-KR" sz="1800" dirty="0" smtClean="0"/>
              <a:t>           (1) </a:t>
            </a:r>
            <a:r>
              <a:rPr lang="ko-KR" altLang="en-US" sz="1800" dirty="0" smtClean="0"/>
              <a:t>문제 분석 </a:t>
            </a:r>
            <a:r>
              <a:rPr lang="en-US" altLang="ko-KR" sz="1800" dirty="0" smtClean="0"/>
              <a:t>(</a:t>
            </a:r>
            <a:r>
              <a:rPr lang="en-US" altLang="ko-KR" sz="1800" dirty="0"/>
              <a:t>5!(Factorial)=</a:t>
            </a:r>
            <a:r>
              <a:rPr lang="en-US" altLang="ko-KR" sz="1800" dirty="0" smtClean="0"/>
              <a:t>5×4×3×2×1)</a:t>
            </a:r>
            <a:endParaRPr lang="en-US" altLang="ko-KR" sz="1800" dirty="0"/>
          </a:p>
          <a:p>
            <a:pPr marL="0" indent="0">
              <a:lnSpc>
                <a:spcPct val="150000"/>
              </a:lnSpc>
              <a:buNone/>
            </a:pPr>
            <a:endParaRPr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문제</a:t>
            </a:r>
            <a:r>
              <a:rPr lang="en-US" altLang="ko-KR" dirty="0" smtClean="0"/>
              <a:t>) </a:t>
            </a:r>
            <a:r>
              <a:rPr lang="ko-KR" altLang="en-US" dirty="0" smtClean="0"/>
              <a:t>알고리즘 </a:t>
            </a:r>
            <a:r>
              <a:rPr lang="en-US" altLang="ko-KR" dirty="0" smtClean="0"/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수열</a:t>
            </a:r>
            <a:r>
              <a:rPr lang="ko-KR" altLang="en-US" dirty="0" smtClean="0"/>
              <a:t> 문제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403648" y="2344827"/>
            <a:ext cx="6264696" cy="1914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1)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 숫자 카운터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합을 구하기 위해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altLang="ko-KR" sz="1400" b="1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>
                <a:solidFill>
                  <a:srgbClr val="000000"/>
                </a:solidFill>
                <a:latin typeface="+mn-ea"/>
                <a:ea typeface="+mn-ea"/>
              </a:rPr>
              <a:t>①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어떻게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 카운터 하는가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?  5  4  3  2  1</a:t>
            </a:r>
            <a:endParaRPr lang="ko-KR" altLang="en-US" sz="1200" b="1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>
                <a:solidFill>
                  <a:srgbClr val="000000"/>
                </a:solidFill>
                <a:latin typeface="+mn-ea"/>
                <a:ea typeface="+mn-ea"/>
              </a:rPr>
              <a:t>② 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카운터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증가 치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값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)? 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매번 카운터 시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1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씩 감소 함 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→</a:t>
            </a:r>
            <a:endParaRPr lang="en-US" altLang="ko-KR" sz="1200" b="1" kern="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③ 카운터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시작 숫자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?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(0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부터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, 1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부터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, 5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부터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endParaRPr lang="ko-KR" altLang="en-US" sz="1200" b="1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>
                <a:solidFill>
                  <a:srgbClr val="000000"/>
                </a:solidFill>
                <a:latin typeface="+mn-ea"/>
                <a:ea typeface="+mn-ea"/>
              </a:rPr>
              <a:t>④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카운터 변수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는 무엇으로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? (C =Counter, </a:t>
            </a:r>
            <a:r>
              <a:rPr lang="en-US" altLang="ko-KR" sz="1200" b="1" kern="0" dirty="0" err="1" smtClean="0">
                <a:solidFill>
                  <a:srgbClr val="000000"/>
                </a:solidFill>
                <a:latin typeface="+mn-ea"/>
                <a:ea typeface="+mn-ea"/>
              </a:rPr>
              <a:t>i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=integer … )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⑤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합계 </a:t>
            </a:r>
            <a:r>
              <a:rPr lang="ko-KR" altLang="en-US" sz="1200" b="1" kern="0" dirty="0">
                <a:solidFill>
                  <a:srgbClr val="FF0000"/>
                </a:solidFill>
                <a:latin typeface="+mn-ea"/>
                <a:ea typeface="+mn-ea"/>
              </a:rPr>
              <a:t>변수</a:t>
            </a:r>
            <a:r>
              <a:rPr lang="ko-KR" altLang="en-US" sz="1200" b="1" kern="0" dirty="0">
                <a:solidFill>
                  <a:srgbClr val="000000"/>
                </a:solidFill>
                <a:latin typeface="+mn-ea"/>
                <a:ea typeface="+mn-ea"/>
              </a:rPr>
              <a:t>는 무엇으로 </a:t>
            </a:r>
            <a:r>
              <a:rPr lang="en-US" altLang="ko-KR" sz="1200" b="1" kern="0" dirty="0">
                <a:solidFill>
                  <a:srgbClr val="000000"/>
                </a:solidFill>
                <a:latin typeface="+mn-ea"/>
                <a:ea typeface="+mn-ea"/>
              </a:rPr>
              <a:t>?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(S =Sum,  HAP,  </a:t>
            </a:r>
            <a:r>
              <a:rPr lang="en-US" altLang="ko-KR" sz="1200" b="1" kern="0" dirty="0">
                <a:solidFill>
                  <a:srgbClr val="000000"/>
                </a:solidFill>
                <a:latin typeface="+mn-ea"/>
                <a:ea typeface="+mn-ea"/>
              </a:rPr>
              <a:t>…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endParaRPr lang="ko-KR" altLang="en-US" sz="1200" b="1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69376" y="4282045"/>
            <a:ext cx="6264696" cy="1914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2)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 숫자 카운터 </a:t>
            </a:r>
            <a:r>
              <a:rPr lang="ko-KR" altLang="en-US" sz="1400" b="1" kern="0" dirty="0" smtClean="0">
                <a:solidFill>
                  <a:srgbClr val="FF0000"/>
                </a:solidFill>
                <a:latin typeface="+mn-ea"/>
                <a:ea typeface="+mn-ea"/>
              </a:rPr>
              <a:t>종료 비교 어떻게</a:t>
            </a:r>
            <a:r>
              <a:rPr lang="en-US" altLang="ko-KR" sz="1400" b="1" kern="0" dirty="0" smtClean="0">
                <a:solidFill>
                  <a:srgbClr val="FF0000"/>
                </a:solidFill>
                <a:latin typeface="+mn-ea"/>
                <a:ea typeface="+mn-ea"/>
              </a:rPr>
              <a:t>?</a:t>
            </a:r>
            <a:r>
              <a:rPr lang="ko-KR" altLang="en-US" sz="1400" b="1" kern="0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endParaRPr lang="en-US" altLang="ko-KR" sz="1400" b="1" kern="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>
                <a:solidFill>
                  <a:srgbClr val="000000"/>
                </a:solidFill>
                <a:latin typeface="+mn-ea"/>
                <a:ea typeface="+mn-ea"/>
              </a:rPr>
              <a:t>①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 5 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또는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1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과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같다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(=) </a:t>
            </a:r>
            <a:endParaRPr lang="ko-KR" altLang="en-US" sz="1200" b="1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>
                <a:solidFill>
                  <a:srgbClr val="000000"/>
                </a:solidFill>
                <a:latin typeface="+mn-ea"/>
                <a:ea typeface="+mn-ea"/>
              </a:rPr>
              <a:t>② </a:t>
            </a:r>
            <a:r>
              <a:rPr lang="en-US" altLang="ko-KR" sz="1200" b="1" kern="0" dirty="0">
                <a:solidFill>
                  <a:srgbClr val="000000"/>
                </a:solidFill>
                <a:latin typeface="+mn-ea"/>
              </a:rPr>
              <a:t>5 </a:t>
            </a:r>
            <a:r>
              <a:rPr lang="ko-KR" altLang="en-US" sz="1200" b="1" kern="0" dirty="0">
                <a:solidFill>
                  <a:srgbClr val="000000"/>
                </a:solidFill>
                <a:latin typeface="+mn-ea"/>
              </a:rPr>
              <a:t>또는 </a:t>
            </a:r>
            <a:r>
              <a:rPr lang="en-US" altLang="ko-KR" sz="1200" b="1" kern="0" dirty="0">
                <a:solidFill>
                  <a:srgbClr val="000000"/>
                </a:solidFill>
                <a:latin typeface="+mn-ea"/>
              </a:rPr>
              <a:t>1</a:t>
            </a:r>
            <a:r>
              <a:rPr lang="ko-KR" altLang="en-US" sz="1200" b="1" kern="0" dirty="0">
                <a:solidFill>
                  <a:srgbClr val="000000"/>
                </a:solidFill>
                <a:latin typeface="+mn-ea"/>
              </a:rPr>
              <a:t>과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</a:rPr>
              <a:t> 적다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</a:rPr>
              <a:t>(&lt;) </a:t>
            </a:r>
            <a:endParaRPr lang="ko-KR" altLang="en-US" sz="1200" b="1" kern="0" dirty="0">
              <a:solidFill>
                <a:srgbClr val="000000"/>
              </a:solidFill>
              <a:latin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③ </a:t>
            </a:r>
            <a:r>
              <a:rPr lang="en-US" altLang="ko-KR" sz="1200" b="1" kern="0" dirty="0">
                <a:solidFill>
                  <a:srgbClr val="000000"/>
                </a:solidFill>
                <a:latin typeface="+mn-ea"/>
              </a:rPr>
              <a:t>5 </a:t>
            </a:r>
            <a:r>
              <a:rPr lang="ko-KR" altLang="en-US" sz="1200" b="1" kern="0" dirty="0">
                <a:solidFill>
                  <a:srgbClr val="000000"/>
                </a:solidFill>
                <a:latin typeface="+mn-ea"/>
              </a:rPr>
              <a:t>또는 </a:t>
            </a:r>
            <a:r>
              <a:rPr lang="en-US" altLang="ko-KR" sz="1200" b="1" kern="0" dirty="0">
                <a:solidFill>
                  <a:srgbClr val="000000"/>
                </a:solidFill>
                <a:latin typeface="+mn-ea"/>
              </a:rPr>
              <a:t>1</a:t>
            </a:r>
            <a:r>
              <a:rPr lang="ko-KR" altLang="en-US" sz="1200" b="1" kern="0" dirty="0">
                <a:solidFill>
                  <a:srgbClr val="000000"/>
                </a:solidFill>
                <a:latin typeface="+mn-ea"/>
              </a:rPr>
              <a:t>과</a:t>
            </a:r>
            <a:r>
              <a:rPr lang="en-US" altLang="ko-KR" sz="1200" b="1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</a:rPr>
              <a:t>크다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</a:rPr>
              <a:t>(&gt;) </a:t>
            </a:r>
            <a:endParaRPr lang="ko-KR" altLang="en-US" sz="1200" b="1" kern="0" dirty="0">
              <a:solidFill>
                <a:srgbClr val="000000"/>
              </a:solidFill>
              <a:latin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④ </a:t>
            </a:r>
            <a:r>
              <a:rPr lang="en-US" altLang="ko-KR" sz="1200" b="1" kern="0" dirty="0">
                <a:solidFill>
                  <a:srgbClr val="000000"/>
                </a:solidFill>
                <a:latin typeface="+mn-ea"/>
              </a:rPr>
              <a:t>5 </a:t>
            </a:r>
            <a:r>
              <a:rPr lang="ko-KR" altLang="en-US" sz="1200" b="1" kern="0" dirty="0">
                <a:solidFill>
                  <a:srgbClr val="000000"/>
                </a:solidFill>
                <a:latin typeface="+mn-ea"/>
              </a:rPr>
              <a:t>또는 </a:t>
            </a:r>
            <a:r>
              <a:rPr lang="en-US" altLang="ko-KR" sz="1200" b="1" kern="0" dirty="0">
                <a:solidFill>
                  <a:srgbClr val="000000"/>
                </a:solidFill>
                <a:latin typeface="+mn-ea"/>
              </a:rPr>
              <a:t>1</a:t>
            </a:r>
            <a:r>
              <a:rPr lang="ko-KR" altLang="en-US" sz="1200" b="1" kern="0" dirty="0">
                <a:solidFill>
                  <a:srgbClr val="000000"/>
                </a:solidFill>
                <a:latin typeface="+mn-ea"/>
              </a:rPr>
              <a:t>과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200" b="1" kern="0" dirty="0">
                <a:solidFill>
                  <a:srgbClr val="000000"/>
                </a:solidFill>
                <a:latin typeface="+mn-ea"/>
              </a:rPr>
              <a:t>크다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</a:rPr>
              <a:t>(&lt;=) </a:t>
            </a:r>
            <a:endParaRPr lang="en-US" altLang="ko-KR" sz="1200" b="1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⑤ </a:t>
            </a:r>
            <a:r>
              <a:rPr lang="en-US" altLang="ko-KR" sz="1200" b="1" kern="0" dirty="0">
                <a:solidFill>
                  <a:srgbClr val="000000"/>
                </a:solidFill>
                <a:latin typeface="+mn-ea"/>
              </a:rPr>
              <a:t>5 </a:t>
            </a:r>
            <a:r>
              <a:rPr lang="ko-KR" altLang="en-US" sz="1200" b="1" kern="0" dirty="0">
                <a:solidFill>
                  <a:srgbClr val="000000"/>
                </a:solidFill>
                <a:latin typeface="+mn-ea"/>
              </a:rPr>
              <a:t>또는 </a:t>
            </a:r>
            <a:r>
              <a:rPr lang="en-US" altLang="ko-KR" sz="1200" b="1" kern="0" dirty="0">
                <a:solidFill>
                  <a:srgbClr val="000000"/>
                </a:solidFill>
                <a:latin typeface="+mn-ea"/>
              </a:rPr>
              <a:t>1</a:t>
            </a:r>
            <a:r>
              <a:rPr lang="ko-KR" altLang="en-US" sz="1200" b="1" kern="0" dirty="0">
                <a:solidFill>
                  <a:srgbClr val="000000"/>
                </a:solidFill>
                <a:latin typeface="+mn-ea"/>
              </a:rPr>
              <a:t>과</a:t>
            </a:r>
            <a:r>
              <a:rPr lang="en-US" altLang="ko-KR" sz="1200" b="1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</a:rPr>
              <a:t>적다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</a:rPr>
              <a:t>(&gt;=) </a:t>
            </a:r>
            <a:endParaRPr lang="ko-KR" altLang="en-US" sz="1200" b="1" kern="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2852936"/>
            <a:ext cx="1348384" cy="58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7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4487416" cy="91300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 smtClean="0">
                <a:solidFill>
                  <a:srgbClr val="FF0000"/>
                </a:solidFill>
              </a:rPr>
              <a:t>    </a:t>
            </a:r>
            <a:r>
              <a:rPr lang="ko-KR" altLang="en-US" sz="1800" dirty="0">
                <a:solidFill>
                  <a:srgbClr val="FF0000"/>
                </a:solidFill>
              </a:rPr>
              <a:t>문제</a:t>
            </a:r>
            <a:r>
              <a:rPr lang="en-US" altLang="ko-KR" sz="1800" dirty="0">
                <a:solidFill>
                  <a:srgbClr val="FF0000"/>
                </a:solidFill>
              </a:rPr>
              <a:t>) </a:t>
            </a:r>
            <a:r>
              <a:rPr lang="en-US" altLang="ko-KR" sz="1800" dirty="0"/>
              <a:t>5!(Factorial)</a:t>
            </a:r>
            <a:r>
              <a:rPr lang="ko-KR" altLang="en-US" sz="1800" dirty="0"/>
              <a:t>총 곱을 구하세요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 smtClean="0"/>
              <a:t>         (1) </a:t>
            </a:r>
            <a:r>
              <a:rPr lang="ko-KR" altLang="en-US" sz="1800" dirty="0" smtClean="0"/>
              <a:t>문제 분석</a:t>
            </a:r>
            <a:endParaRPr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문제</a:t>
            </a:r>
            <a:r>
              <a:rPr lang="en-US" altLang="ko-KR" dirty="0" smtClean="0"/>
              <a:t>) </a:t>
            </a:r>
            <a:r>
              <a:rPr lang="ko-KR" altLang="en-US" dirty="0" smtClean="0"/>
              <a:t>알고리즘 </a:t>
            </a:r>
            <a:r>
              <a:rPr lang="en-US" altLang="ko-KR" dirty="0" smtClean="0"/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수열</a:t>
            </a:r>
            <a:r>
              <a:rPr lang="ko-KR" altLang="en-US" dirty="0" smtClean="0"/>
              <a:t> 문제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44947" y="1969114"/>
            <a:ext cx="2664296" cy="2209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3)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 절차 정의 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순서도 작성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altLang="ko-KR" sz="1400" b="1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>
                <a:solidFill>
                  <a:srgbClr val="000000"/>
                </a:solidFill>
                <a:latin typeface="+mn-ea"/>
                <a:ea typeface="+mn-ea"/>
              </a:rPr>
              <a:t>①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시작 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/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종료</a:t>
            </a:r>
            <a:endParaRPr lang="ko-KR" altLang="en-US" sz="1200" b="1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>
                <a:solidFill>
                  <a:srgbClr val="000000"/>
                </a:solidFill>
                <a:latin typeface="+mn-ea"/>
                <a:ea typeface="+mn-ea"/>
              </a:rPr>
              <a:t>② 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초기화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초기 값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③ 처리</a:t>
            </a:r>
            <a:endParaRPr lang="en-US" altLang="ko-KR" sz="1200" b="1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④ 조건 비교 판단</a:t>
            </a:r>
            <a:endParaRPr lang="en-US" altLang="ko-KR" sz="1200" b="1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⑤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순환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 (S =Sum,  HAP,  </a:t>
            </a:r>
            <a:r>
              <a:rPr lang="en-US" altLang="ko-KR" sz="1200" b="1" kern="0" dirty="0">
                <a:solidFill>
                  <a:srgbClr val="000000"/>
                </a:solidFill>
                <a:latin typeface="+mn-ea"/>
                <a:ea typeface="+mn-ea"/>
              </a:rPr>
              <a:t>…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</a:rPr>
              <a:t>⑥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</a:rPr>
              <a:t>출력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</a:rPr>
              <a:t>카운터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</a:rPr>
              <a:t>합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</a:rPr>
              <a:t>)</a:t>
            </a:r>
            <a:endParaRPr lang="ko-KR" altLang="en-US" sz="1200" b="1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4" name="순서도: 수행의 시작/종료 3"/>
          <p:cNvSpPr/>
          <p:nvPr/>
        </p:nvSpPr>
        <p:spPr>
          <a:xfrm>
            <a:off x="5825595" y="1884267"/>
            <a:ext cx="1440160" cy="451935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시작</a:t>
            </a:r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/</a:t>
            </a:r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종료</a:t>
            </a:r>
          </a:p>
        </p:txBody>
      </p:sp>
      <p:sp>
        <p:nvSpPr>
          <p:cNvPr id="5" name="순서도: 대체 처리 4"/>
          <p:cNvSpPr/>
          <p:nvPr/>
        </p:nvSpPr>
        <p:spPr>
          <a:xfrm>
            <a:off x="3836819" y="3098170"/>
            <a:ext cx="1428760" cy="420695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카운터 처리</a:t>
            </a:r>
          </a:p>
        </p:txBody>
      </p:sp>
      <p:sp>
        <p:nvSpPr>
          <p:cNvPr id="7" name="순서도: 준비 6"/>
          <p:cNvSpPr/>
          <p:nvPr/>
        </p:nvSpPr>
        <p:spPr>
          <a:xfrm>
            <a:off x="3836819" y="2319591"/>
            <a:ext cx="1440160" cy="453819"/>
          </a:xfrm>
          <a:prstGeom prst="flowChartPreparat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초기값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?</a:t>
            </a:r>
            <a:endParaRPr lang="ko-KR" altLang="en-US" sz="10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9" name="순서도: 판단 8"/>
          <p:cNvSpPr/>
          <p:nvPr/>
        </p:nvSpPr>
        <p:spPr>
          <a:xfrm>
            <a:off x="3864251" y="4612078"/>
            <a:ext cx="1428760" cy="648072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1</a:t>
            </a:r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과</a:t>
            </a:r>
            <a:endParaRPr lang="en-US" altLang="ko-KR" sz="1000" b="1" dirty="0" smtClean="0">
              <a:solidFill>
                <a:srgbClr val="0000CC"/>
              </a:solidFill>
              <a:latin typeface="+mn-ea"/>
            </a:endParaRPr>
          </a:p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비교</a:t>
            </a:r>
          </a:p>
        </p:txBody>
      </p:sp>
      <p:sp>
        <p:nvSpPr>
          <p:cNvPr id="10" name="순서도: 문서 9"/>
          <p:cNvSpPr/>
          <p:nvPr/>
        </p:nvSpPr>
        <p:spPr>
          <a:xfrm>
            <a:off x="5856395" y="3366441"/>
            <a:ext cx="1418504" cy="619776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smtClean="0">
                <a:solidFill>
                  <a:srgbClr val="0000CC"/>
                </a:solidFill>
                <a:latin typeface="+mn-ea"/>
              </a:rPr>
              <a:t>출력</a:t>
            </a:r>
            <a:endParaRPr lang="ko-KR" altLang="en-US" sz="1000" b="1" dirty="0" smtClean="0">
              <a:solidFill>
                <a:srgbClr val="0000CC"/>
              </a:solidFill>
              <a:latin typeface="+mn-ea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925227" y="3328931"/>
            <a:ext cx="751229" cy="657286"/>
            <a:chOff x="7878052" y="2726634"/>
            <a:chExt cx="751229" cy="657286"/>
          </a:xfrm>
        </p:grpSpPr>
        <p:grpSp>
          <p:nvGrpSpPr>
            <p:cNvPr id="19" name="그룹 18"/>
            <p:cNvGrpSpPr/>
            <p:nvPr/>
          </p:nvGrpSpPr>
          <p:grpSpPr>
            <a:xfrm>
              <a:off x="7883300" y="2726634"/>
              <a:ext cx="347203" cy="657286"/>
              <a:chOff x="6228184" y="5517232"/>
              <a:chExt cx="576064" cy="955086"/>
            </a:xfrm>
          </p:grpSpPr>
          <p:cxnSp>
            <p:nvCxnSpPr>
              <p:cNvPr id="12" name="직선 화살표 연결선 11"/>
              <p:cNvCxnSpPr/>
              <p:nvPr/>
            </p:nvCxnSpPr>
            <p:spPr>
              <a:xfrm>
                <a:off x="6228184" y="5517232"/>
                <a:ext cx="576064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6228184" y="5517232"/>
                <a:ext cx="0" cy="95508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/>
              <p:cNvCxnSpPr/>
              <p:nvPr/>
            </p:nvCxnSpPr>
            <p:spPr>
              <a:xfrm>
                <a:off x="6228184" y="6472318"/>
                <a:ext cx="28803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7878052" y="2950921"/>
              <a:ext cx="7512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반복 순환</a:t>
              </a:r>
              <a:endParaRPr lang="ko-KR" altLang="en-US" sz="10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  <p:cxnSp>
        <p:nvCxnSpPr>
          <p:cNvPr id="23" name="직선 화살표 연결선 22"/>
          <p:cNvCxnSpPr/>
          <p:nvPr/>
        </p:nvCxnSpPr>
        <p:spPr>
          <a:xfrm>
            <a:off x="4570866" y="2020143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순서도: 수행의 시작/종료 21"/>
          <p:cNvSpPr/>
          <p:nvPr/>
        </p:nvSpPr>
        <p:spPr>
          <a:xfrm>
            <a:off x="3836819" y="1692318"/>
            <a:ext cx="1440160" cy="316409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시작</a:t>
            </a:r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/</a:t>
            </a:r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종료</a:t>
            </a: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4578017" y="2799576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4585419" y="4356979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4584775" y="3569865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순서도: 대체 처리 35"/>
          <p:cNvSpPr/>
          <p:nvPr/>
        </p:nvSpPr>
        <p:spPr>
          <a:xfrm>
            <a:off x="3855107" y="3885329"/>
            <a:ext cx="1428760" cy="420695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 smtClean="0">
                <a:solidFill>
                  <a:srgbClr val="0000CC"/>
                </a:solidFill>
                <a:latin typeface="+mn-ea"/>
              </a:rPr>
              <a:t>곱합계</a:t>
            </a:r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 처리</a:t>
            </a:r>
          </a:p>
        </p:txBody>
      </p:sp>
      <p:sp>
        <p:nvSpPr>
          <p:cNvPr id="37" name="순서도: 대체 처리 36"/>
          <p:cNvSpPr/>
          <p:nvPr/>
        </p:nvSpPr>
        <p:spPr>
          <a:xfrm>
            <a:off x="5882744" y="2653337"/>
            <a:ext cx="1428760" cy="420695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처리</a:t>
            </a:r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(</a:t>
            </a:r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자료</a:t>
            </a:r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)</a:t>
            </a:r>
            <a:endParaRPr lang="ko-KR" altLang="en-US" sz="1000" b="1" dirty="0" smtClean="0">
              <a:solidFill>
                <a:srgbClr val="0000CC"/>
              </a:solidFill>
              <a:latin typeface="+mn-ea"/>
            </a:endParaRPr>
          </a:p>
        </p:txBody>
      </p:sp>
      <p:sp>
        <p:nvSpPr>
          <p:cNvPr id="38" name="순서도: 준비 37"/>
          <p:cNvSpPr/>
          <p:nvPr/>
        </p:nvSpPr>
        <p:spPr>
          <a:xfrm>
            <a:off x="7383996" y="1846242"/>
            <a:ext cx="1440160" cy="453819"/>
          </a:xfrm>
          <a:prstGeom prst="flowChartPreparat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초기값</a:t>
            </a:r>
          </a:p>
        </p:txBody>
      </p:sp>
      <p:sp>
        <p:nvSpPr>
          <p:cNvPr id="39" name="순서도: 판단 38"/>
          <p:cNvSpPr/>
          <p:nvPr/>
        </p:nvSpPr>
        <p:spPr>
          <a:xfrm>
            <a:off x="7452545" y="2472612"/>
            <a:ext cx="1428760" cy="648072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비교</a:t>
            </a:r>
            <a:endParaRPr lang="en-US" altLang="ko-KR" sz="1000" b="1" dirty="0" smtClean="0">
              <a:solidFill>
                <a:srgbClr val="0000CC"/>
              </a:solidFill>
              <a:latin typeface="+mn-ea"/>
            </a:endParaRPr>
          </a:p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판단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6300037" y="4201182"/>
            <a:ext cx="751237" cy="288032"/>
            <a:chOff x="6523662" y="4264266"/>
            <a:chExt cx="751237" cy="288032"/>
          </a:xfrm>
        </p:grpSpPr>
        <p:cxnSp>
          <p:nvCxnSpPr>
            <p:cNvPr id="41" name="직선 화살표 연결선 40"/>
            <p:cNvCxnSpPr/>
            <p:nvPr/>
          </p:nvCxnSpPr>
          <p:spPr>
            <a:xfrm>
              <a:off x="6523662" y="4264266"/>
              <a:ext cx="0" cy="2880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6565647" y="4264266"/>
              <a:ext cx="7092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진행방향</a:t>
              </a:r>
              <a:endParaRPr lang="ko-KR" altLang="en-US" sz="10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3550284" y="2955363"/>
            <a:ext cx="1020580" cy="1984670"/>
            <a:chOff x="7878052" y="2726636"/>
            <a:chExt cx="842191" cy="657287"/>
          </a:xfrm>
        </p:grpSpPr>
        <p:grpSp>
          <p:nvGrpSpPr>
            <p:cNvPr id="44" name="그룹 43"/>
            <p:cNvGrpSpPr/>
            <p:nvPr/>
          </p:nvGrpSpPr>
          <p:grpSpPr>
            <a:xfrm>
              <a:off x="7883297" y="2726636"/>
              <a:ext cx="836946" cy="657287"/>
              <a:chOff x="6228184" y="5517232"/>
              <a:chExt cx="1388625" cy="955087"/>
            </a:xfrm>
          </p:grpSpPr>
          <p:cxnSp>
            <p:nvCxnSpPr>
              <p:cNvPr id="46" name="직선 화살표 연결선 45"/>
              <p:cNvCxnSpPr/>
              <p:nvPr/>
            </p:nvCxnSpPr>
            <p:spPr>
              <a:xfrm>
                <a:off x="6228184" y="5517232"/>
                <a:ext cx="1388625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>
              <a:xfrm>
                <a:off x="6228184" y="5517232"/>
                <a:ext cx="0" cy="95508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>
              <a:xfrm flipV="1">
                <a:off x="6228184" y="6470437"/>
                <a:ext cx="421166" cy="188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5" name="TextBox 44"/>
            <p:cNvSpPr txBox="1"/>
            <p:nvPr/>
          </p:nvSpPr>
          <p:spPr>
            <a:xfrm>
              <a:off x="7878052" y="2950921"/>
              <a:ext cx="7512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반복 순환</a:t>
              </a:r>
              <a:endParaRPr lang="ko-KR" altLang="en-US" sz="10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  <p:cxnSp>
        <p:nvCxnSpPr>
          <p:cNvPr id="50" name="직선 화살표 연결선 49"/>
          <p:cNvCxnSpPr/>
          <p:nvPr/>
        </p:nvCxnSpPr>
        <p:spPr>
          <a:xfrm>
            <a:off x="4569487" y="5287300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순서도: 문서 51"/>
          <p:cNvSpPr/>
          <p:nvPr/>
        </p:nvSpPr>
        <p:spPr>
          <a:xfrm>
            <a:off x="3836819" y="5567297"/>
            <a:ext cx="1418504" cy="439044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카운터</a:t>
            </a:r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, </a:t>
            </a:r>
            <a:r>
              <a:rPr lang="ko-KR" altLang="en-US" sz="1000" b="1" dirty="0" err="1" smtClean="0">
                <a:solidFill>
                  <a:srgbClr val="0000CC"/>
                </a:solidFill>
                <a:latin typeface="+mn-ea"/>
              </a:rPr>
              <a:t>곱합</a:t>
            </a:r>
            <a:endParaRPr lang="ko-KR" altLang="en-US" sz="1000" b="1" dirty="0" smtClean="0">
              <a:solidFill>
                <a:srgbClr val="0000CC"/>
              </a:solidFill>
              <a:latin typeface="+mn-ea"/>
            </a:endParaRPr>
          </a:p>
        </p:txBody>
      </p:sp>
      <p:sp>
        <p:nvSpPr>
          <p:cNvPr id="53" name="순서도: 수행의 시작/종료 52"/>
          <p:cNvSpPr/>
          <p:nvPr/>
        </p:nvSpPr>
        <p:spPr>
          <a:xfrm>
            <a:off x="3836819" y="6393425"/>
            <a:ext cx="1440160" cy="316409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시작</a:t>
            </a:r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/</a:t>
            </a:r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종료</a:t>
            </a:r>
          </a:p>
        </p:txBody>
      </p:sp>
      <p:cxnSp>
        <p:nvCxnSpPr>
          <p:cNvPr id="55" name="직선 화살표 연결선 54"/>
          <p:cNvCxnSpPr/>
          <p:nvPr/>
        </p:nvCxnSpPr>
        <p:spPr>
          <a:xfrm>
            <a:off x="4578017" y="6006341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5724128" y="1628800"/>
            <a:ext cx="3240360" cy="31683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764010" y="4037852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&lt;</a:t>
            </a:r>
            <a:endParaRPr lang="ko-KR" altLang="en-US" sz="1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823191" y="4374110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&lt;=</a:t>
            </a:r>
            <a:endParaRPr lang="ko-KR" altLang="en-US" sz="1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302533" y="4044405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=</a:t>
            </a:r>
            <a:endParaRPr lang="ko-KR" altLang="en-US" sz="1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305241" y="4374111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&lt;&gt;</a:t>
            </a:r>
            <a:endParaRPr lang="ko-KR" altLang="en-US" sz="1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355083" y="4393138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&gt;=</a:t>
            </a:r>
            <a:endParaRPr lang="ko-KR" altLang="en-US" sz="1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292687" y="4056880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&gt;</a:t>
            </a:r>
            <a:endParaRPr lang="ko-KR" altLang="en-US" sz="1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568088" y="4642235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&gt;</a:t>
            </a:r>
            <a:endParaRPr lang="ko-KR" altLang="en-US" sz="1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615695" y="5119521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&lt;=</a:t>
            </a:r>
            <a:endParaRPr lang="ko-KR" altLang="en-US" sz="1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112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4487416" cy="91300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 smtClean="0">
                <a:solidFill>
                  <a:srgbClr val="FF0000"/>
                </a:solidFill>
              </a:rPr>
              <a:t>    </a:t>
            </a:r>
            <a:r>
              <a:rPr lang="ko-KR" altLang="en-US" sz="1800" dirty="0">
                <a:solidFill>
                  <a:srgbClr val="FF0000"/>
                </a:solidFill>
              </a:rPr>
              <a:t>문제</a:t>
            </a:r>
            <a:r>
              <a:rPr lang="en-US" altLang="ko-KR" sz="1800" dirty="0">
                <a:solidFill>
                  <a:srgbClr val="FF0000"/>
                </a:solidFill>
              </a:rPr>
              <a:t>) </a:t>
            </a:r>
            <a:r>
              <a:rPr lang="en-US" altLang="ko-KR" sz="1800" dirty="0"/>
              <a:t>5!(Factorial)</a:t>
            </a:r>
            <a:r>
              <a:rPr lang="ko-KR" altLang="en-US" sz="1800" dirty="0"/>
              <a:t>총 곱을 구하세요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 smtClean="0"/>
              <a:t>         (1) </a:t>
            </a:r>
            <a:r>
              <a:rPr lang="ko-KR" altLang="en-US" sz="1800" dirty="0" smtClean="0"/>
              <a:t>문제 분석</a:t>
            </a:r>
            <a:endParaRPr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문제</a:t>
            </a:r>
            <a:r>
              <a:rPr lang="en-US" altLang="ko-KR" dirty="0" smtClean="0"/>
              <a:t>) </a:t>
            </a:r>
            <a:r>
              <a:rPr lang="ko-KR" altLang="en-US" dirty="0" smtClean="0"/>
              <a:t>알고리즘 </a:t>
            </a:r>
            <a:r>
              <a:rPr lang="en-US" altLang="ko-KR" dirty="0" smtClean="0"/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수열</a:t>
            </a:r>
            <a:r>
              <a:rPr lang="ko-KR" altLang="en-US" dirty="0" smtClean="0"/>
              <a:t> 문제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44947" y="1969114"/>
            <a:ext cx="2664296" cy="2209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3)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 절차 정의 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순서도 작성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altLang="ko-KR" sz="1400" b="1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>
                <a:solidFill>
                  <a:srgbClr val="000000"/>
                </a:solidFill>
                <a:latin typeface="+mn-ea"/>
                <a:ea typeface="+mn-ea"/>
              </a:rPr>
              <a:t>①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시작 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/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종료</a:t>
            </a:r>
            <a:endParaRPr lang="ko-KR" altLang="en-US" sz="1200" b="1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>
                <a:solidFill>
                  <a:srgbClr val="000000"/>
                </a:solidFill>
                <a:latin typeface="+mn-ea"/>
                <a:ea typeface="+mn-ea"/>
              </a:rPr>
              <a:t>② 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초기화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초기 값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③ 처리</a:t>
            </a:r>
            <a:endParaRPr lang="en-US" altLang="ko-KR" sz="1200" b="1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④ 조건 비교 판단</a:t>
            </a:r>
            <a:endParaRPr lang="en-US" altLang="ko-KR" sz="1200" b="1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⑤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순환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 (S =Sum,  HAP,  </a:t>
            </a:r>
            <a:r>
              <a:rPr lang="en-US" altLang="ko-KR" sz="1200" b="1" kern="0" dirty="0">
                <a:solidFill>
                  <a:srgbClr val="000000"/>
                </a:solidFill>
                <a:latin typeface="+mn-ea"/>
                <a:ea typeface="+mn-ea"/>
              </a:rPr>
              <a:t>…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</a:rPr>
              <a:t>⑥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</a:rPr>
              <a:t>출력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</a:rPr>
              <a:t>카운터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</a:rPr>
              <a:t>합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</a:rPr>
              <a:t>)</a:t>
            </a:r>
            <a:endParaRPr lang="ko-KR" altLang="en-US" sz="1200" b="1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1025" name="_x252599208" descr="DRW00000bbc0be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082" y="1628800"/>
            <a:ext cx="3268149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94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_x252599208" descr="DRW00000bbc0be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268760"/>
            <a:ext cx="2808312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91300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 smtClean="0">
                <a:solidFill>
                  <a:srgbClr val="FF0000"/>
                </a:solidFill>
              </a:rPr>
              <a:t>    </a:t>
            </a:r>
            <a:r>
              <a:rPr lang="ko-KR" altLang="en-US" sz="1800" dirty="0">
                <a:solidFill>
                  <a:srgbClr val="FF0000"/>
                </a:solidFill>
              </a:rPr>
              <a:t>문제</a:t>
            </a:r>
            <a:r>
              <a:rPr lang="en-US" altLang="ko-KR" sz="1800" dirty="0">
                <a:solidFill>
                  <a:srgbClr val="FF0000"/>
                </a:solidFill>
              </a:rPr>
              <a:t>) </a:t>
            </a:r>
            <a:r>
              <a:rPr lang="en-US" altLang="ko-KR" sz="1800" dirty="0"/>
              <a:t>5!(Factorial)</a:t>
            </a:r>
            <a:r>
              <a:rPr lang="ko-KR" altLang="en-US" sz="1800" dirty="0"/>
              <a:t>총 곱을 </a:t>
            </a:r>
            <a:r>
              <a:rPr lang="ko-KR" altLang="en-US" sz="1800" dirty="0" smtClean="0"/>
              <a:t>구하세요</a:t>
            </a:r>
            <a:endParaRPr lang="en-US" altLang="ko-KR" sz="18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 smtClean="0"/>
              <a:t>         (1) </a:t>
            </a:r>
            <a:r>
              <a:rPr lang="ko-KR" altLang="en-US" sz="1800" dirty="0" smtClean="0"/>
              <a:t>문제 분석</a:t>
            </a:r>
            <a:endParaRPr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문제</a:t>
            </a:r>
            <a:r>
              <a:rPr lang="en-US" altLang="ko-KR" dirty="0" smtClean="0"/>
              <a:t>) </a:t>
            </a:r>
            <a:r>
              <a:rPr lang="ko-KR" altLang="en-US" dirty="0" smtClean="0"/>
              <a:t>알고리즘 </a:t>
            </a:r>
            <a:r>
              <a:rPr lang="en-US" altLang="ko-KR" dirty="0" smtClean="0"/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수열</a:t>
            </a:r>
            <a:r>
              <a:rPr lang="ko-KR" altLang="en-US" dirty="0" smtClean="0"/>
              <a:t> 문제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043608" y="2122389"/>
            <a:ext cx="2520280" cy="390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4)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400" b="1" kern="0" dirty="0" err="1" smtClean="0">
                <a:solidFill>
                  <a:srgbClr val="000000"/>
                </a:solidFill>
                <a:latin typeface="+mn-ea"/>
                <a:ea typeface="+mn-ea"/>
              </a:rPr>
              <a:t>로직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알고리즘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 분석</a:t>
            </a:r>
            <a:endParaRPr lang="en-US" altLang="ko-KR" sz="1400" b="1" kern="0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047871"/>
              </p:ext>
            </p:extLst>
          </p:nvPr>
        </p:nvGraphicFramePr>
        <p:xfrm>
          <a:off x="899592" y="2692928"/>
          <a:ext cx="4465922" cy="2781826"/>
        </p:xfrm>
        <a:graphic>
          <a:graphicData uri="http://schemas.openxmlformats.org/drawingml/2006/table">
            <a:tbl>
              <a:tblPr/>
              <a:tblGrid>
                <a:gridCol w="1039669">
                  <a:extLst>
                    <a:ext uri="{9D8B030D-6E8A-4147-A177-3AD203B41FA5}">
                      <a16:colId xmlns:a16="http://schemas.microsoft.com/office/drawing/2014/main" val="188058631"/>
                    </a:ext>
                  </a:extLst>
                </a:gridCol>
                <a:gridCol w="1270103">
                  <a:extLst>
                    <a:ext uri="{9D8B030D-6E8A-4147-A177-3AD203B41FA5}">
                      <a16:colId xmlns:a16="http://schemas.microsoft.com/office/drawing/2014/main" val="2911038967"/>
                    </a:ext>
                  </a:extLst>
                </a:gridCol>
                <a:gridCol w="1654161">
                  <a:extLst>
                    <a:ext uri="{9D8B030D-6E8A-4147-A177-3AD203B41FA5}">
                      <a16:colId xmlns:a16="http://schemas.microsoft.com/office/drawing/2014/main" val="2624080632"/>
                    </a:ext>
                  </a:extLst>
                </a:gridCol>
                <a:gridCol w="501989">
                  <a:extLst>
                    <a:ext uri="{9D8B030D-6E8A-4147-A177-3AD203B41FA5}">
                      <a16:colId xmlns:a16="http://schemas.microsoft.com/office/drawing/2014/main" val="834141949"/>
                    </a:ext>
                  </a:extLst>
                </a:gridCol>
              </a:tblGrid>
              <a:tr h="3594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실행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FF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N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의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값 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=</a:t>
                      </a:r>
                      <a:r>
                        <a:rPr lang="en-US" altLang="ko-KR" sz="1200" kern="0" spc="0" dirty="0" smtClean="0">
                          <a:solidFill>
                            <a:srgbClr val="FF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spc="0" dirty="0" smtClean="0">
                          <a:solidFill>
                            <a:srgbClr val="FF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N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의 값 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=5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FF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의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값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= </a:t>
                      </a:r>
                      <a:r>
                        <a:rPr lang="en-US" altLang="ko-KR" sz="1200" kern="0" spc="0" dirty="0" smtClean="0">
                          <a:solidFill>
                            <a:srgbClr val="FF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spc="0" dirty="0" smtClean="0">
                          <a:solidFill>
                            <a:srgbClr val="FF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의 값 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= 0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8980252"/>
                  </a:ext>
                </a:extLst>
              </a:tr>
              <a:tr h="36337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FF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프로그램 식</a:t>
                      </a:r>
                      <a:endParaRPr lang="ko-KR" altLang="en-US" sz="1200" kern="0" spc="0">
                        <a:solidFill>
                          <a:srgbClr val="FF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FF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N=N-1(</a:t>
                      </a:r>
                      <a:r>
                        <a:rPr lang="ko-KR" altLang="en-US" sz="1200" kern="0" spc="0" dirty="0" err="1" smtClean="0">
                          <a:solidFill>
                            <a:srgbClr val="FF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감소치</a:t>
                      </a:r>
                      <a:r>
                        <a:rPr lang="ko-KR" altLang="en-US" sz="1200" kern="0" spc="0" dirty="0" smtClean="0">
                          <a:solidFill>
                            <a:srgbClr val="FF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200" kern="0" spc="0" dirty="0">
                          <a:solidFill>
                            <a:srgbClr val="FF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1)</a:t>
                      </a:r>
                      <a:endParaRPr lang="ko-KR" altLang="en-US" sz="1200" kern="0" spc="0" dirty="0">
                        <a:solidFill>
                          <a:srgbClr val="FF0000"/>
                        </a:solidFill>
                        <a:effectLst/>
                        <a:latin typeface="HY헤드라인M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FF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G=G*N</a:t>
                      </a:r>
                      <a:endParaRPr lang="en-US" sz="1200" kern="0" spc="0" dirty="0">
                        <a:solidFill>
                          <a:srgbClr val="FF0000"/>
                        </a:solidFill>
                        <a:effectLst/>
                        <a:latin typeface="HY헤드라인M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5728093"/>
                  </a:ext>
                </a:extLst>
              </a:tr>
              <a:tr h="3594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회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N=(6-1)=5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08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G=(1*5)=5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2047208"/>
                  </a:ext>
                </a:extLst>
              </a:tr>
              <a:tr h="3594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회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N=(5-1)=4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08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G=(5*4)=20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8145484"/>
                  </a:ext>
                </a:extLst>
              </a:tr>
              <a:tr h="3594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회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N=(4-1)=3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08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G=(20*3)=60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578829"/>
                  </a:ext>
                </a:extLst>
              </a:tr>
              <a:tr h="3594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회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N=(3-1)=2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08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G=(60*2)=120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9500673"/>
                  </a:ext>
                </a:extLst>
              </a:tr>
              <a:tr h="3594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회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N=(2-1)=1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08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G=(120*1)=120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0127958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930" y="1911779"/>
            <a:ext cx="823206" cy="26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7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예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758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재귀호출 </a:t>
            </a:r>
            <a:r>
              <a:rPr lang="en-US" altLang="ko-KR" dirty="0" smtClean="0"/>
              <a:t>: </a:t>
            </a:r>
            <a:r>
              <a:rPr lang="ko-KR" altLang="en-US" dirty="0"/>
              <a:t>재귀호출의 예 </a:t>
            </a:r>
            <a:r>
              <a:rPr lang="en-US" altLang="ko-KR" dirty="0" smtClean="0"/>
              <a:t>1</a:t>
            </a:r>
            <a:endParaRPr lang="ko-KR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00" y="1412776"/>
            <a:ext cx="8280000" cy="377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7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0000CC"/>
                </a:solidFill>
              </a:rPr>
              <a:t>1</a:t>
            </a:r>
            <a:r>
              <a:rPr lang="ko-KR" altLang="en-US" dirty="0" smtClean="0">
                <a:solidFill>
                  <a:srgbClr val="0000CC"/>
                </a:solidFill>
              </a:rPr>
              <a:t>차원 배열의 초기화</a:t>
            </a:r>
          </a:p>
          <a:p>
            <a:pPr lvl="1"/>
            <a:r>
              <a:rPr lang="en-US" altLang="ko-KR" dirty="0" smtClean="0">
                <a:solidFill>
                  <a:srgbClr val="0000CC"/>
                </a:solidFill>
              </a:rPr>
              <a:t>1</a:t>
            </a:r>
            <a:r>
              <a:rPr lang="ko-KR" altLang="en-US" dirty="0" smtClean="0">
                <a:solidFill>
                  <a:srgbClr val="0000CC"/>
                </a:solidFill>
              </a:rPr>
              <a:t>차원 배열의 초기화 형식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sz="800" dirty="0" smtClean="0"/>
          </a:p>
          <a:p>
            <a:pPr lvl="1"/>
            <a:r>
              <a:rPr lang="en-US" altLang="ko-KR" dirty="0" smtClean="0">
                <a:solidFill>
                  <a:srgbClr val="0000CC"/>
                </a:solidFill>
              </a:rPr>
              <a:t>1</a:t>
            </a:r>
            <a:r>
              <a:rPr lang="ko-KR" altLang="en-US" dirty="0" smtClean="0">
                <a:solidFill>
                  <a:srgbClr val="0000CC"/>
                </a:solidFill>
              </a:rPr>
              <a:t>차원 배열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FF0000"/>
                </a:solidFill>
              </a:rPr>
              <a:t>초기화 예 </a:t>
            </a:r>
            <a:r>
              <a:rPr lang="en-US" altLang="ko-KR" dirty="0" smtClean="0">
                <a:solidFill>
                  <a:srgbClr val="FF0000"/>
                </a:solidFill>
              </a:rPr>
              <a:t>1</a:t>
            </a:r>
          </a:p>
          <a:p>
            <a:pPr lvl="2"/>
            <a:endParaRPr lang="ko-KR" altLang="en-US" dirty="0" smtClean="0"/>
          </a:p>
          <a:p>
            <a:endParaRPr lang="ko-KR" altLang="en-US" dirty="0" smtClean="0"/>
          </a:p>
        </p:txBody>
      </p:sp>
      <p:sp>
        <p:nvSpPr>
          <p:cNvPr id="112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배열 </a:t>
            </a:r>
            <a:r>
              <a:rPr lang="en-US" altLang="ko-KR" dirty="0" smtClean="0"/>
              <a:t>: 1</a:t>
            </a:r>
            <a:r>
              <a:rPr lang="ko-KR" altLang="en-US" dirty="0" smtClean="0"/>
              <a:t>차원 배열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00" y="1764977"/>
            <a:ext cx="8280000" cy="9028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237631"/>
            <a:ext cx="7200000" cy="340918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잉크 1"/>
              <p14:cNvContentPartPr/>
              <p14:nvPr/>
            </p14:nvContentPartPr>
            <p14:xfrm>
              <a:off x="1282680" y="1136520"/>
              <a:ext cx="4108680" cy="348660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3320" y="1127160"/>
                <a:ext cx="4127400" cy="350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853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>
                <a:solidFill>
                  <a:srgbClr val="0000CC"/>
                </a:solidFill>
              </a:rPr>
              <a:t>factorial </a:t>
            </a:r>
            <a:r>
              <a:rPr lang="ko-KR" altLang="en-US" dirty="0">
                <a:solidFill>
                  <a:srgbClr val="0000CC"/>
                </a:solidFill>
              </a:rPr>
              <a:t>함수에서 </a:t>
            </a:r>
            <a:r>
              <a:rPr lang="en-US" altLang="ko-KR" dirty="0" smtClean="0">
                <a:solidFill>
                  <a:srgbClr val="0000CC"/>
                </a:solidFill>
              </a:rPr>
              <a:t>n=4</a:t>
            </a:r>
            <a:r>
              <a:rPr lang="ko-KR" altLang="en-US" dirty="0" smtClean="0">
                <a:solidFill>
                  <a:srgbClr val="0000CC"/>
                </a:solidFill>
              </a:rPr>
              <a:t>일 때의 </a:t>
            </a:r>
            <a:r>
              <a:rPr lang="ko-KR" altLang="en-US" dirty="0">
                <a:solidFill>
                  <a:srgbClr val="0000CC"/>
                </a:solidFill>
              </a:rPr>
              <a:t>실행</a:t>
            </a:r>
          </a:p>
          <a:p>
            <a:pPr lvl="1"/>
            <a:endParaRPr lang="ko-KR" altLang="en-US" dirty="0"/>
          </a:p>
        </p:txBody>
      </p:sp>
      <p:sp>
        <p:nvSpPr>
          <p:cNvPr id="6758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재귀호출 </a:t>
            </a:r>
            <a:r>
              <a:rPr lang="en-US" altLang="ko-KR" dirty="0" smtClean="0"/>
              <a:t>: </a:t>
            </a:r>
            <a:r>
              <a:rPr lang="ko-KR" altLang="en-US" dirty="0"/>
              <a:t>재귀호출의 예 </a:t>
            </a:r>
            <a:r>
              <a:rPr lang="en-US" altLang="ko-KR" dirty="0" smtClean="0"/>
              <a:t>1</a:t>
            </a:r>
            <a:endParaRPr lang="ko-KR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628800"/>
            <a:ext cx="8280000" cy="270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1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>
                <a:solidFill>
                  <a:srgbClr val="0000CC"/>
                </a:solidFill>
              </a:rPr>
              <a:t>예제 </a:t>
            </a:r>
            <a:r>
              <a:rPr lang="en-US" altLang="ko-KR" dirty="0" smtClean="0">
                <a:solidFill>
                  <a:srgbClr val="0000CC"/>
                </a:solidFill>
              </a:rPr>
              <a:t>2-14</a:t>
            </a:r>
            <a:r>
              <a:rPr lang="en-US" altLang="ko-KR" dirty="0" smtClean="0"/>
              <a:t>] : </a:t>
            </a:r>
            <a:r>
              <a:rPr lang="ko-KR" altLang="en-US" dirty="0" smtClean="0">
                <a:solidFill>
                  <a:srgbClr val="0000CC"/>
                </a:solidFill>
              </a:rPr>
              <a:t>재귀호출</a:t>
            </a:r>
            <a:r>
              <a:rPr lang="ko-KR" altLang="en-US" dirty="0" smtClean="0"/>
              <a:t>을</a:t>
            </a:r>
            <a:r>
              <a:rPr lang="ko-KR" altLang="en-US" dirty="0" smtClean="0">
                <a:solidFill>
                  <a:srgbClr val="0000CC"/>
                </a:solidFill>
              </a:rPr>
              <a:t> </a:t>
            </a:r>
            <a:r>
              <a:rPr lang="ko-KR" altLang="en-US" dirty="0">
                <a:solidFill>
                  <a:srgbClr val="0000CC"/>
                </a:solidFill>
              </a:rPr>
              <a:t>이용해 </a:t>
            </a:r>
            <a:r>
              <a:rPr lang="ko-KR" altLang="en-US" dirty="0" err="1">
                <a:solidFill>
                  <a:srgbClr val="FF0000"/>
                </a:solidFill>
              </a:rPr>
              <a:t>팩토리얼</a:t>
            </a:r>
            <a:r>
              <a:rPr lang="ko-KR" altLang="en-US" dirty="0">
                <a:solidFill>
                  <a:srgbClr val="0000CC"/>
                </a:solidFill>
              </a:rPr>
              <a:t> 값 </a:t>
            </a:r>
            <a:r>
              <a:rPr lang="ko-KR" altLang="en-US" dirty="0" smtClean="0">
                <a:solidFill>
                  <a:srgbClr val="0000CC"/>
                </a:solidFill>
              </a:rPr>
              <a:t>구하기</a:t>
            </a:r>
          </a:p>
          <a:p>
            <a:pPr marL="627062" lvl="2" indent="0">
              <a:buNone/>
            </a:pPr>
            <a:r>
              <a:rPr lang="en-US" altLang="ko-KR" dirty="0" smtClean="0"/>
              <a:t> </a:t>
            </a:r>
          </a:p>
          <a:p>
            <a:endParaRPr lang="ko-KR" altLang="en-US" dirty="0" smtClean="0"/>
          </a:p>
        </p:txBody>
      </p:sp>
      <p:sp>
        <p:nvSpPr>
          <p:cNvPr id="358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재귀호출 </a:t>
            </a:r>
            <a:r>
              <a:rPr lang="en-US" altLang="ko-KR" dirty="0"/>
              <a:t>: </a:t>
            </a:r>
            <a:r>
              <a:rPr lang="ko-KR" altLang="en-US" dirty="0"/>
              <a:t>재귀호출의 예 </a:t>
            </a:r>
            <a:r>
              <a:rPr lang="en-US" altLang="ko-KR" dirty="0"/>
              <a:t>1</a:t>
            </a:r>
            <a:endParaRPr lang="ko-KR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84784"/>
            <a:ext cx="490537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9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0000CC"/>
                </a:solidFill>
              </a:rPr>
              <a:t>하노이 탑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1"/>
            <a:r>
              <a:rPr lang="ko-KR" altLang="en-US" b="0" dirty="0" smtClean="0">
                <a:solidFill>
                  <a:srgbClr val="0000CC"/>
                </a:solidFill>
              </a:rPr>
              <a:t>복잡한 </a:t>
            </a:r>
            <a:r>
              <a:rPr lang="ko-KR" altLang="en-US" b="0" dirty="0">
                <a:solidFill>
                  <a:srgbClr val="FF0000"/>
                </a:solidFill>
              </a:rPr>
              <a:t>재귀 구조 </a:t>
            </a:r>
            <a:r>
              <a:rPr lang="ko-KR" altLang="en-US" b="0" dirty="0" smtClean="0">
                <a:solidFill>
                  <a:srgbClr val="0000CC"/>
                </a:solidFill>
              </a:rPr>
              <a:t>문제 </a:t>
            </a:r>
            <a:r>
              <a:rPr lang="ko-KR" altLang="en-US" b="0" dirty="0" smtClean="0">
                <a:solidFill>
                  <a:srgbClr val="FF0000"/>
                </a:solidFill>
              </a:rPr>
              <a:t>해결</a:t>
            </a:r>
            <a:r>
              <a:rPr lang="ko-KR" altLang="en-US" b="0" dirty="0" smtClean="0">
                <a:solidFill>
                  <a:srgbClr val="0000CC"/>
                </a:solidFill>
              </a:rPr>
              <a:t>을 위한 방법</a:t>
            </a:r>
            <a:endParaRPr lang="en-US" altLang="ko-KR" b="0" dirty="0" smtClean="0">
              <a:solidFill>
                <a:srgbClr val="0000CC"/>
              </a:solidFill>
            </a:endParaRPr>
          </a:p>
          <a:p>
            <a:pPr lvl="1"/>
            <a:r>
              <a:rPr lang="ko-KR" altLang="en-US" dirty="0" smtClean="0"/>
              <a:t>개념 </a:t>
            </a:r>
            <a:r>
              <a:rPr lang="ko-KR" altLang="en-US" dirty="0" smtClean="0">
                <a:solidFill>
                  <a:srgbClr val="FF0000"/>
                </a:solidFill>
              </a:rPr>
              <a:t>예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758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재귀호출 </a:t>
            </a:r>
            <a:r>
              <a:rPr lang="en-US" altLang="ko-KR" dirty="0" smtClean="0"/>
              <a:t>: </a:t>
            </a:r>
            <a:r>
              <a:rPr lang="ko-KR" altLang="en-US" dirty="0"/>
              <a:t>재귀호출의 예 </a:t>
            </a:r>
            <a:r>
              <a:rPr lang="en-US" altLang="ko-KR" dirty="0" smtClean="0"/>
              <a:t>2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74" y="2276872"/>
            <a:ext cx="8640000" cy="2341274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925880" y="1728240"/>
            <a:ext cx="4438208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/>
              <p14:cNvContentPartPr/>
              <p14:nvPr/>
            </p14:nvContentPartPr>
            <p14:xfrm>
              <a:off x="6026040" y="1320840"/>
              <a:ext cx="495720" cy="464040"/>
            </p14:xfrm>
          </p:contentPart>
        </mc:Choice>
        <mc:Fallback>
          <p:pic>
            <p:nvPicPr>
              <p:cNvPr id="3" name="잉크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16680" y="1311480"/>
                <a:ext cx="514440" cy="48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074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0000CC"/>
                </a:solidFill>
              </a:rPr>
              <a:t>하노이 탑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0" dirty="0">
                <a:solidFill>
                  <a:srgbClr val="0000CC"/>
                </a:solidFill>
              </a:rPr>
              <a:t>하노이</a:t>
            </a:r>
            <a:r>
              <a:rPr lang="ko-KR" altLang="en-US" sz="1600" b="0" dirty="0"/>
              <a:t> </a:t>
            </a:r>
            <a:r>
              <a:rPr lang="ko-KR" altLang="en-US" sz="1600" b="0" dirty="0">
                <a:solidFill>
                  <a:srgbClr val="0000CC"/>
                </a:solidFill>
              </a:rPr>
              <a:t>탑</a:t>
            </a:r>
            <a:r>
              <a:rPr lang="ko-KR" altLang="en-US" sz="1600" b="0" dirty="0"/>
              <a:t>이란 </a:t>
            </a:r>
            <a:r>
              <a:rPr lang="en-US" altLang="ko-KR" sz="1600" b="0" dirty="0"/>
              <a:t>1883</a:t>
            </a:r>
            <a:r>
              <a:rPr lang="ko-KR" altLang="en-US" sz="1600" b="0" dirty="0"/>
              <a:t>년 </a:t>
            </a:r>
            <a:r>
              <a:rPr lang="ko-KR" altLang="en-US" sz="1600" b="0" dirty="0">
                <a:solidFill>
                  <a:srgbClr val="0000CC"/>
                </a:solidFill>
              </a:rPr>
              <a:t>프랑스</a:t>
            </a:r>
            <a:r>
              <a:rPr lang="ko-KR" altLang="en-US" sz="1600" b="0" dirty="0"/>
              <a:t> 수학자 </a:t>
            </a:r>
            <a:r>
              <a:rPr lang="ko-KR" altLang="en-US" sz="1600" b="0" dirty="0">
                <a:solidFill>
                  <a:srgbClr val="0000CC"/>
                </a:solidFill>
              </a:rPr>
              <a:t>루카스</a:t>
            </a:r>
            <a:r>
              <a:rPr lang="en-US" altLang="ko-KR" sz="1600" b="0" dirty="0"/>
              <a:t>(Lucas)</a:t>
            </a:r>
            <a:r>
              <a:rPr lang="ko-KR" altLang="en-US" sz="1600" b="0" dirty="0"/>
              <a:t>에 의해 </a:t>
            </a:r>
            <a:r>
              <a:rPr lang="ko-KR" altLang="en-US" sz="1600" b="0" dirty="0">
                <a:solidFill>
                  <a:srgbClr val="0000CC"/>
                </a:solidFill>
              </a:rPr>
              <a:t>고안된</a:t>
            </a:r>
            <a:r>
              <a:rPr lang="ko-KR" altLang="en-US" sz="1600" b="0" dirty="0"/>
              <a:t> </a:t>
            </a:r>
            <a:r>
              <a:rPr lang="ko-KR" altLang="en-US" sz="1600" b="0" dirty="0">
                <a:solidFill>
                  <a:srgbClr val="FF0000"/>
                </a:solidFill>
              </a:rPr>
              <a:t>문제</a:t>
            </a:r>
            <a:r>
              <a:rPr lang="ko-KR" altLang="en-US" sz="1600" b="0" dirty="0"/>
              <a:t>인데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가운데 </a:t>
            </a:r>
            <a:r>
              <a:rPr lang="en-US" altLang="ko-KR" sz="1600" b="0" dirty="0" smtClean="0"/>
              <a:t/>
            </a:r>
            <a:br>
              <a:rPr lang="en-US" altLang="ko-KR" sz="1600" b="0" dirty="0" smtClean="0"/>
            </a:br>
            <a:r>
              <a:rPr lang="ko-KR" altLang="en-US" sz="1600" b="0" dirty="0" smtClean="0"/>
              <a:t>기둥을 </a:t>
            </a:r>
            <a:r>
              <a:rPr lang="ko-KR" altLang="en-US" sz="1600" b="0" dirty="0"/>
              <a:t>이용해서 왼쪽 기둥에 놓인 </a:t>
            </a:r>
            <a:r>
              <a:rPr lang="ko-KR" altLang="en-US" sz="1600" b="0" dirty="0">
                <a:solidFill>
                  <a:srgbClr val="FF0000"/>
                </a:solidFill>
              </a:rPr>
              <a:t>크기가 다른 </a:t>
            </a:r>
            <a:r>
              <a:rPr lang="ko-KR" altLang="en-US" sz="1600" b="0" dirty="0">
                <a:solidFill>
                  <a:srgbClr val="0000CC"/>
                </a:solidFill>
              </a:rPr>
              <a:t>원판</a:t>
            </a:r>
            <a:r>
              <a:rPr lang="ko-KR" altLang="en-US" sz="1600" b="0" dirty="0"/>
              <a:t>을 </a:t>
            </a:r>
            <a:r>
              <a:rPr lang="ko-KR" altLang="en-US" sz="1600" b="0" dirty="0">
                <a:solidFill>
                  <a:srgbClr val="0000CC"/>
                </a:solidFill>
              </a:rPr>
              <a:t>오른쪽</a:t>
            </a:r>
            <a:r>
              <a:rPr lang="ko-KR" altLang="en-US" sz="1600" b="0" dirty="0"/>
              <a:t> </a:t>
            </a:r>
            <a:r>
              <a:rPr lang="ko-KR" altLang="en-US" sz="1600" b="0" dirty="0">
                <a:solidFill>
                  <a:srgbClr val="0000CC"/>
                </a:solidFill>
              </a:rPr>
              <a:t>기둥</a:t>
            </a:r>
            <a:r>
              <a:rPr lang="ko-KR" altLang="en-US" sz="1600" b="0" dirty="0"/>
              <a:t>으로 옮기는 </a:t>
            </a:r>
            <a:r>
              <a:rPr lang="ko-KR" altLang="en-US" sz="1600" b="0" dirty="0">
                <a:solidFill>
                  <a:srgbClr val="FF0000"/>
                </a:solidFill>
              </a:rPr>
              <a:t>문제</a:t>
            </a:r>
            <a:r>
              <a:rPr lang="ko-KR" altLang="en-US" sz="1600" b="0" dirty="0"/>
              <a:t>였다</a:t>
            </a:r>
            <a:r>
              <a:rPr lang="en-US" altLang="ko-KR" sz="1600" b="0" dirty="0"/>
              <a:t>. </a:t>
            </a:r>
            <a:r>
              <a:rPr lang="ko-KR" altLang="en-US" sz="1600" b="0" dirty="0"/>
              <a:t>이때 원판은 </a:t>
            </a:r>
            <a:r>
              <a:rPr lang="ko-KR" altLang="en-US" sz="1600" b="0" dirty="0">
                <a:solidFill>
                  <a:srgbClr val="FF0000"/>
                </a:solidFill>
              </a:rPr>
              <a:t>한번에 한 개씩만 옮길 수 있으며</a:t>
            </a:r>
            <a:r>
              <a:rPr lang="en-US" altLang="ko-KR" sz="1600" b="0" dirty="0"/>
              <a:t>, </a:t>
            </a:r>
            <a:r>
              <a:rPr lang="ko-KR" altLang="en-US" sz="1600" b="0" dirty="0">
                <a:solidFill>
                  <a:srgbClr val="0000CC"/>
                </a:solidFill>
              </a:rPr>
              <a:t>작은 원판 위에 큰 원판이 놓일 수 없다</a:t>
            </a:r>
            <a:r>
              <a:rPr lang="ko-KR" altLang="en-US" sz="1600" b="0" dirty="0"/>
              <a:t>는</a:t>
            </a:r>
            <a:r>
              <a:rPr lang="ko-KR" altLang="en-US" sz="1600" b="0" dirty="0">
                <a:solidFill>
                  <a:srgbClr val="0000CC"/>
                </a:solidFill>
              </a:rPr>
              <a:t> </a:t>
            </a:r>
            <a:r>
              <a:rPr lang="ko-KR" altLang="en-US" sz="1600" b="0" dirty="0">
                <a:solidFill>
                  <a:srgbClr val="FF0000"/>
                </a:solidFill>
              </a:rPr>
              <a:t>조건</a:t>
            </a:r>
            <a:r>
              <a:rPr lang="ko-KR" altLang="en-US" sz="1600" b="0" dirty="0"/>
              <a:t>이 따른다</a:t>
            </a:r>
            <a:r>
              <a:rPr lang="en-US" altLang="ko-KR" sz="1600" b="0" dirty="0"/>
              <a:t>.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6758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재귀호출 </a:t>
            </a:r>
            <a:r>
              <a:rPr lang="en-US" altLang="ko-KR" dirty="0" smtClean="0"/>
              <a:t>: </a:t>
            </a:r>
            <a:r>
              <a:rPr lang="ko-KR" altLang="en-US" dirty="0"/>
              <a:t>재귀호출의 예 </a:t>
            </a:r>
            <a:r>
              <a:rPr lang="en-US" altLang="ko-KR" dirty="0" smtClean="0"/>
              <a:t>2</a:t>
            </a:r>
            <a:endParaRPr lang="ko-KR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3936456"/>
            <a:ext cx="2160000" cy="10880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88" y="3936455"/>
            <a:ext cx="2160000" cy="10880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20" y="3907784"/>
            <a:ext cx="2024346" cy="11453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204" y="5209294"/>
            <a:ext cx="2160000" cy="10699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3849" y="5194593"/>
            <a:ext cx="2160240" cy="10168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7691" y="5209294"/>
            <a:ext cx="2160000" cy="100219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7744" y="2743424"/>
            <a:ext cx="2337429" cy="1064829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2843808" y="4653136"/>
            <a:ext cx="227376" cy="144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5449912" y="4653136"/>
            <a:ext cx="227376" cy="144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7676466" y="4653136"/>
            <a:ext cx="227376" cy="144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8" name="오른쪽 화살표 17"/>
          <p:cNvSpPr/>
          <p:nvPr/>
        </p:nvSpPr>
        <p:spPr>
          <a:xfrm flipV="1">
            <a:off x="5675034" y="5843016"/>
            <a:ext cx="158838" cy="11820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21" name="오른쪽 화살표 20"/>
          <p:cNvSpPr/>
          <p:nvPr/>
        </p:nvSpPr>
        <p:spPr>
          <a:xfrm flipV="1">
            <a:off x="2886637" y="5843016"/>
            <a:ext cx="158838" cy="11820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826371" y="5022194"/>
            <a:ext cx="1801413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337568" y="5024506"/>
            <a:ext cx="1801413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833872" y="5022194"/>
            <a:ext cx="1801413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98497" y="6251805"/>
            <a:ext cx="1801413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3337567" y="6221682"/>
            <a:ext cx="1801413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19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177710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800" dirty="0" smtClean="0">
                <a:solidFill>
                  <a:srgbClr val="0000CC"/>
                </a:solidFill>
              </a:rPr>
              <a:t>알고리즘</a:t>
            </a:r>
            <a:r>
              <a:rPr lang="ko-KR" altLang="en-US" sz="1800" dirty="0" smtClean="0"/>
              <a:t>은 어떤 </a:t>
            </a:r>
            <a:r>
              <a:rPr lang="ko-KR" altLang="en-US" sz="1800" dirty="0" smtClean="0">
                <a:solidFill>
                  <a:srgbClr val="0000CC"/>
                </a:solidFill>
              </a:rPr>
              <a:t>문제</a:t>
            </a:r>
            <a:r>
              <a:rPr lang="ko-KR" altLang="en-US" sz="1800" dirty="0" smtClean="0"/>
              <a:t>를 </a:t>
            </a:r>
            <a:r>
              <a:rPr lang="ko-KR" altLang="en-US" sz="1800" dirty="0" smtClean="0">
                <a:solidFill>
                  <a:srgbClr val="FF0000"/>
                </a:solidFill>
              </a:rPr>
              <a:t>해결</a:t>
            </a:r>
            <a:r>
              <a:rPr lang="ko-KR" altLang="en-US" sz="1800" dirty="0" smtClean="0"/>
              <a:t>하기 위한 </a:t>
            </a:r>
            <a:r>
              <a:rPr lang="ko-KR" altLang="en-US" sz="1800" dirty="0" smtClean="0">
                <a:solidFill>
                  <a:srgbClr val="FF0000"/>
                </a:solidFill>
              </a:rPr>
              <a:t>처리</a:t>
            </a:r>
            <a:r>
              <a:rPr lang="ko-KR" altLang="en-US" sz="1800" dirty="0" smtClean="0"/>
              <a:t> </a:t>
            </a:r>
            <a:r>
              <a:rPr lang="ko-KR" altLang="en-US" sz="1800" dirty="0" smtClean="0">
                <a:solidFill>
                  <a:srgbClr val="FF0000"/>
                </a:solidFill>
              </a:rPr>
              <a:t>절차</a:t>
            </a:r>
            <a:r>
              <a:rPr lang="ko-KR" altLang="en-US" sz="1800" dirty="0" smtClean="0"/>
              <a:t>임</a:t>
            </a:r>
            <a:endParaRPr lang="en-US" altLang="ko-KR" sz="18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 smtClean="0">
                <a:solidFill>
                  <a:srgbClr val="FF0000"/>
                </a:solidFill>
              </a:rPr>
              <a:t>     문제</a:t>
            </a:r>
            <a:r>
              <a:rPr lang="en-US" altLang="ko-KR" sz="1800" dirty="0" smtClean="0">
                <a:solidFill>
                  <a:srgbClr val="FF0000"/>
                </a:solidFill>
              </a:rPr>
              <a:t>3) </a:t>
            </a:r>
            <a:r>
              <a:rPr lang="en-US" altLang="ko-KR" sz="1800" dirty="0"/>
              <a:t>1!+3!+5!....+19!</a:t>
            </a:r>
            <a:r>
              <a:rPr lang="ko-KR" altLang="en-US" sz="1800" dirty="0"/>
              <a:t>의 합을 </a:t>
            </a:r>
            <a:r>
              <a:rPr lang="ko-KR" altLang="en-US" sz="1800" dirty="0" smtClean="0"/>
              <a:t>구하세요</a:t>
            </a:r>
            <a:endParaRPr lang="en-US" altLang="ko-KR" sz="18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 smtClean="0"/>
              <a:t> </a:t>
            </a:r>
            <a:r>
              <a:rPr lang="en-US" altLang="ko-KR" sz="1800" dirty="0" smtClean="0"/>
              <a:t>           (1) </a:t>
            </a:r>
            <a:r>
              <a:rPr lang="ko-KR" altLang="en-US" sz="1800" dirty="0" smtClean="0"/>
              <a:t>문제 분석 </a:t>
            </a:r>
            <a:r>
              <a:rPr lang="en-US" altLang="ko-KR" sz="1800" dirty="0" smtClean="0"/>
              <a:t>(</a:t>
            </a:r>
            <a:r>
              <a:rPr lang="en-US" altLang="ko-KR" sz="1800" dirty="0"/>
              <a:t>5!(Factorial)=</a:t>
            </a:r>
            <a:r>
              <a:rPr lang="en-US" altLang="ko-KR" sz="1800" dirty="0" smtClean="0"/>
              <a:t>5×4×3×2×1)</a:t>
            </a:r>
            <a:endParaRPr lang="en-US" altLang="ko-KR" sz="1800" dirty="0"/>
          </a:p>
          <a:p>
            <a:pPr marL="0" indent="0">
              <a:lnSpc>
                <a:spcPct val="150000"/>
              </a:lnSpc>
              <a:buNone/>
            </a:pPr>
            <a:endParaRPr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문제</a:t>
            </a:r>
            <a:r>
              <a:rPr lang="en-US" altLang="ko-KR" dirty="0" smtClean="0"/>
              <a:t>) </a:t>
            </a:r>
            <a:r>
              <a:rPr lang="ko-KR" altLang="en-US" dirty="0" smtClean="0"/>
              <a:t>알고리즘 </a:t>
            </a:r>
            <a:r>
              <a:rPr lang="en-US" altLang="ko-KR" dirty="0" smtClean="0"/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수열</a:t>
            </a:r>
            <a:r>
              <a:rPr lang="ko-KR" altLang="en-US" dirty="0" smtClean="0"/>
              <a:t> 문제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403648" y="2344827"/>
            <a:ext cx="6264696" cy="2505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1)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 숫자 카운터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합을 구하기 위해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altLang="ko-KR" sz="1400" b="1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>
                <a:solidFill>
                  <a:srgbClr val="000000"/>
                </a:solidFill>
                <a:latin typeface="+mn-ea"/>
                <a:ea typeface="+mn-ea"/>
              </a:rPr>
              <a:t>①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어떻게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 카운터 하는가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?  1  3   5   ……. 19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까지  </a:t>
            </a:r>
            <a:endParaRPr lang="ko-KR" altLang="en-US" sz="1200" b="1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>
                <a:solidFill>
                  <a:srgbClr val="000000"/>
                </a:solidFill>
                <a:latin typeface="+mn-ea"/>
                <a:ea typeface="+mn-ea"/>
              </a:rPr>
              <a:t>② 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카운터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증가 치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값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)? 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매번 카운터 시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2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씩 증가 함 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→</a:t>
            </a:r>
            <a:endParaRPr lang="en-US" altLang="ko-KR" sz="1200" b="1" kern="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kern="0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   </a:t>
            </a:r>
            <a:r>
              <a:rPr lang="ko-KR" altLang="en-US" sz="1200" b="1" kern="0" dirty="0" err="1" smtClean="0">
                <a:solidFill>
                  <a:srgbClr val="FF0000"/>
                </a:solidFill>
                <a:latin typeface="+mn-ea"/>
                <a:ea typeface="+mn-ea"/>
              </a:rPr>
              <a:t>팩토리얼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 증가치 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씩 증가 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ko-KR" altLang="en-US" sz="1200" b="1" kern="0" dirty="0" smtClean="0">
                <a:solidFill>
                  <a:srgbClr val="0000CC"/>
                </a:solidFill>
                <a:latin typeface="+mn-ea"/>
                <a:ea typeface="+mn-ea"/>
              </a:rPr>
              <a:t>분석 </a:t>
            </a:r>
            <a:r>
              <a:rPr lang="en-US" altLang="ko-KR" sz="1200" b="1" kern="0" dirty="0" smtClean="0">
                <a:solidFill>
                  <a:srgbClr val="0000CC"/>
                </a:solidFill>
                <a:latin typeface="+mn-ea"/>
                <a:ea typeface="+mn-ea"/>
              </a:rPr>
              <a:t>: 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5! = </a:t>
            </a:r>
            <a:r>
              <a:rPr lang="en-US" altLang="ko-KR" sz="1200" b="1" kern="0" dirty="0" smtClean="0">
                <a:solidFill>
                  <a:srgbClr val="0000CC"/>
                </a:solidFill>
                <a:latin typeface="+mn-ea"/>
                <a:ea typeface="+mn-ea"/>
              </a:rPr>
              <a:t>3!*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4*5, 7!=</a:t>
            </a:r>
            <a:r>
              <a:rPr lang="en-US" altLang="ko-KR" sz="1200" b="1" kern="0" dirty="0" smtClean="0">
                <a:solidFill>
                  <a:srgbClr val="0000CC"/>
                </a:solidFill>
                <a:latin typeface="+mn-ea"/>
                <a:ea typeface="+mn-ea"/>
              </a:rPr>
              <a:t>5!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*6*7)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③ 카운터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시작 숫자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?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(0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부터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, 1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부터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, -1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부터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endParaRPr lang="ko-KR" altLang="en-US" sz="1200" b="1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>
                <a:solidFill>
                  <a:srgbClr val="000000"/>
                </a:solidFill>
                <a:latin typeface="+mn-ea"/>
                <a:ea typeface="+mn-ea"/>
              </a:rPr>
              <a:t>④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카운터 변수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는 무엇으로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? (C =Counter, </a:t>
            </a:r>
            <a:r>
              <a:rPr lang="en-US" altLang="ko-KR" sz="1200" b="1" kern="0" dirty="0" err="1" smtClean="0">
                <a:solidFill>
                  <a:srgbClr val="000000"/>
                </a:solidFill>
                <a:latin typeface="+mn-ea"/>
                <a:ea typeface="+mn-ea"/>
              </a:rPr>
              <a:t>i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=integer … )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200" b="1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⑤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합계 </a:t>
            </a:r>
            <a:r>
              <a:rPr lang="ko-KR" altLang="en-US" sz="1200" b="1" kern="0" dirty="0">
                <a:solidFill>
                  <a:srgbClr val="FF0000"/>
                </a:solidFill>
                <a:latin typeface="+mn-ea"/>
                <a:ea typeface="+mn-ea"/>
              </a:rPr>
              <a:t>변수</a:t>
            </a:r>
            <a:r>
              <a:rPr lang="ko-KR" altLang="en-US" sz="1200" b="1" kern="0" dirty="0">
                <a:solidFill>
                  <a:srgbClr val="000000"/>
                </a:solidFill>
                <a:latin typeface="+mn-ea"/>
                <a:ea typeface="+mn-ea"/>
              </a:rPr>
              <a:t>는 무엇으로 </a:t>
            </a:r>
            <a:r>
              <a:rPr lang="en-US" altLang="ko-KR" sz="1200" b="1" kern="0" dirty="0">
                <a:solidFill>
                  <a:srgbClr val="000000"/>
                </a:solidFill>
                <a:latin typeface="+mn-ea"/>
                <a:ea typeface="+mn-ea"/>
              </a:rPr>
              <a:t>?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(S =Sum,  HAP,  </a:t>
            </a:r>
            <a:r>
              <a:rPr lang="en-US" altLang="ko-KR" sz="1200" b="1" kern="0" dirty="0">
                <a:solidFill>
                  <a:srgbClr val="000000"/>
                </a:solidFill>
                <a:latin typeface="+mn-ea"/>
                <a:ea typeface="+mn-ea"/>
              </a:rPr>
              <a:t>…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endParaRPr lang="ko-KR" altLang="en-US" sz="1200" b="1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43104" y="4798120"/>
            <a:ext cx="6264696" cy="1914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2)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 숫자 카운터 </a:t>
            </a:r>
            <a:r>
              <a:rPr lang="ko-KR" altLang="en-US" sz="1400" b="1" kern="0" dirty="0" smtClean="0">
                <a:solidFill>
                  <a:srgbClr val="FF0000"/>
                </a:solidFill>
                <a:latin typeface="+mn-ea"/>
                <a:ea typeface="+mn-ea"/>
              </a:rPr>
              <a:t>종료 비교 어떻게</a:t>
            </a:r>
            <a:r>
              <a:rPr lang="en-US" altLang="ko-KR" sz="1400" b="1" kern="0" dirty="0" smtClean="0">
                <a:solidFill>
                  <a:srgbClr val="FF0000"/>
                </a:solidFill>
                <a:latin typeface="+mn-ea"/>
                <a:ea typeface="+mn-ea"/>
              </a:rPr>
              <a:t>?</a:t>
            </a:r>
            <a:r>
              <a:rPr lang="ko-KR" altLang="en-US" sz="1400" b="1" kern="0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endParaRPr lang="en-US" altLang="ko-KR" sz="1400" b="1" kern="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>
                <a:solidFill>
                  <a:srgbClr val="000000"/>
                </a:solidFill>
                <a:latin typeface="+mn-ea"/>
                <a:ea typeface="+mn-ea"/>
              </a:rPr>
              <a:t>①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 19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와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같다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(=) </a:t>
            </a:r>
            <a:endParaRPr lang="ko-KR" altLang="en-US" sz="1200" b="1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>
                <a:solidFill>
                  <a:srgbClr val="000000"/>
                </a:solidFill>
                <a:latin typeface="+mn-ea"/>
                <a:ea typeface="+mn-ea"/>
              </a:rPr>
              <a:t>②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</a:rPr>
              <a:t>19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</a:rPr>
              <a:t>보다 적다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</a:rPr>
              <a:t>(&lt;) </a:t>
            </a:r>
            <a:endParaRPr lang="ko-KR" altLang="en-US" sz="1200" b="1" kern="0" dirty="0">
              <a:solidFill>
                <a:srgbClr val="000000"/>
              </a:solidFill>
              <a:latin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③ </a:t>
            </a:r>
            <a:r>
              <a:rPr lang="en-US" altLang="ko-KR" sz="1200" b="1" kern="0" dirty="0">
                <a:solidFill>
                  <a:srgbClr val="000000"/>
                </a:solidFill>
                <a:latin typeface="+mn-ea"/>
              </a:rPr>
              <a:t>19</a:t>
            </a:r>
            <a:r>
              <a:rPr lang="ko-KR" altLang="en-US" sz="1200" b="1" kern="0" dirty="0">
                <a:solidFill>
                  <a:srgbClr val="000000"/>
                </a:solidFill>
                <a:latin typeface="+mn-ea"/>
              </a:rPr>
              <a:t>보다 크다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</a:rPr>
              <a:t>(&gt;) </a:t>
            </a:r>
            <a:endParaRPr lang="ko-KR" altLang="en-US" sz="1200" b="1" kern="0" dirty="0">
              <a:solidFill>
                <a:srgbClr val="000000"/>
              </a:solidFill>
              <a:latin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④ </a:t>
            </a:r>
            <a:r>
              <a:rPr lang="en-US" altLang="ko-KR" sz="1200" b="1" kern="0" dirty="0">
                <a:solidFill>
                  <a:srgbClr val="000000"/>
                </a:solidFill>
                <a:latin typeface="+mn-ea"/>
              </a:rPr>
              <a:t>19</a:t>
            </a:r>
            <a:r>
              <a:rPr lang="ko-KR" altLang="en-US" sz="1200" b="1" kern="0" dirty="0">
                <a:solidFill>
                  <a:srgbClr val="000000"/>
                </a:solidFill>
                <a:latin typeface="+mn-ea"/>
              </a:rPr>
              <a:t>보다 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</a:rPr>
              <a:t> 크거나 같다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</a:rPr>
              <a:t>.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</a:rPr>
              <a:t>(&lt;=) </a:t>
            </a:r>
            <a:endParaRPr lang="en-US" altLang="ko-KR" sz="1200" b="1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⑤ </a:t>
            </a:r>
            <a:r>
              <a:rPr lang="en-US" altLang="ko-KR" sz="1200" b="1" kern="0" dirty="0">
                <a:solidFill>
                  <a:srgbClr val="000000"/>
                </a:solidFill>
                <a:latin typeface="+mn-ea"/>
              </a:rPr>
              <a:t>19</a:t>
            </a:r>
            <a:r>
              <a:rPr lang="ko-KR" altLang="en-US" sz="1200" b="1" kern="0" dirty="0">
                <a:solidFill>
                  <a:srgbClr val="000000"/>
                </a:solidFill>
                <a:latin typeface="+mn-ea"/>
              </a:rPr>
              <a:t>보다 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</a:rPr>
              <a:t>적거나 같다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</a:rPr>
              <a:t>(&gt;=) </a:t>
            </a:r>
            <a:endParaRPr lang="ko-KR" altLang="en-US" sz="1200" b="1" kern="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609" y="2950129"/>
            <a:ext cx="2228135" cy="4098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274032" y="2991978"/>
            <a:ext cx="360040" cy="3261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14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48234" y="2526812"/>
            <a:ext cx="2376264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FF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→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</a:rPr>
              <a:t>카운터 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</a:rPr>
              <a:t>= 2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</a:rPr>
              <a:t>씩 증가 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</a:rPr>
              <a:t>: C=C+2</a:t>
            </a:r>
            <a:endParaRPr lang="ko-KR" altLang="en-US" sz="1200" b="1" kern="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-2099275" y="21242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순서도: 수행의 시작/종료 13"/>
          <p:cNvSpPr/>
          <p:nvPr/>
        </p:nvSpPr>
        <p:spPr>
          <a:xfrm>
            <a:off x="3347864" y="1577736"/>
            <a:ext cx="973950" cy="26850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시작</a:t>
            </a:r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/</a:t>
            </a:r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종료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3033106" y="2509187"/>
            <a:ext cx="814705" cy="2540565"/>
            <a:chOff x="6228184" y="5517232"/>
            <a:chExt cx="686496" cy="955086"/>
          </a:xfrm>
        </p:grpSpPr>
        <p:cxnSp>
          <p:nvCxnSpPr>
            <p:cNvPr id="19" name="직선 화살표 연결선 18"/>
            <p:cNvCxnSpPr/>
            <p:nvPr/>
          </p:nvCxnSpPr>
          <p:spPr>
            <a:xfrm>
              <a:off x="6228184" y="5517232"/>
              <a:ext cx="68649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228184" y="5517232"/>
              <a:ext cx="0" cy="95508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6228184" y="6472318"/>
              <a:ext cx="28803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순서도: 준비 22"/>
          <p:cNvSpPr/>
          <p:nvPr/>
        </p:nvSpPr>
        <p:spPr>
          <a:xfrm>
            <a:off x="3347864" y="2055073"/>
            <a:ext cx="973950" cy="330087"/>
          </a:xfrm>
          <a:prstGeom prst="flowChartPreparat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초기값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004074" y="4653136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&lt;</a:t>
            </a:r>
            <a:endParaRPr lang="ko-KR" altLang="en-US" sz="1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903042" y="5152247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&gt;=</a:t>
            </a:r>
            <a:endParaRPr lang="ko-KR" altLang="en-US" sz="1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37" name="순서도: 대체 처리 36"/>
          <p:cNvSpPr/>
          <p:nvPr/>
        </p:nvSpPr>
        <p:spPr>
          <a:xfrm>
            <a:off x="3347865" y="2593990"/>
            <a:ext cx="973950" cy="320620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카운터</a:t>
            </a:r>
          </a:p>
        </p:txBody>
      </p:sp>
      <p:sp>
        <p:nvSpPr>
          <p:cNvPr id="38" name="순서도: 대체 처리 37"/>
          <p:cNvSpPr/>
          <p:nvPr/>
        </p:nvSpPr>
        <p:spPr>
          <a:xfrm>
            <a:off x="3360839" y="3123440"/>
            <a:ext cx="973950" cy="320620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F </a:t>
            </a:r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카운터</a:t>
            </a:r>
          </a:p>
        </p:txBody>
      </p:sp>
      <p:sp>
        <p:nvSpPr>
          <p:cNvPr id="39" name="순서도: 대체 처리 38"/>
          <p:cNvSpPr/>
          <p:nvPr/>
        </p:nvSpPr>
        <p:spPr>
          <a:xfrm>
            <a:off x="3360839" y="3652888"/>
            <a:ext cx="973950" cy="320620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F </a:t>
            </a:r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계산</a:t>
            </a: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3847814" y="1862334"/>
            <a:ext cx="0" cy="216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3847814" y="2385160"/>
            <a:ext cx="0" cy="216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53127" y="2914610"/>
            <a:ext cx="0" cy="216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3866047" y="3460328"/>
            <a:ext cx="0" cy="216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순서도: 판단 45"/>
          <p:cNvSpPr/>
          <p:nvPr/>
        </p:nvSpPr>
        <p:spPr>
          <a:xfrm>
            <a:off x="3366152" y="4762174"/>
            <a:ext cx="938409" cy="572177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비교</a:t>
            </a:r>
            <a:endParaRPr lang="en-US" altLang="ko-KR" sz="1000" b="1" dirty="0" smtClean="0">
              <a:solidFill>
                <a:srgbClr val="0000CC"/>
              </a:solidFill>
              <a:latin typeface="+mn-ea"/>
            </a:endParaRPr>
          </a:p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판단</a:t>
            </a:r>
          </a:p>
        </p:txBody>
      </p:sp>
      <p:cxnSp>
        <p:nvCxnSpPr>
          <p:cNvPr id="47" name="직선 화살표 연결선 46"/>
          <p:cNvCxnSpPr/>
          <p:nvPr/>
        </p:nvCxnSpPr>
        <p:spPr>
          <a:xfrm>
            <a:off x="3847814" y="3985182"/>
            <a:ext cx="0" cy="216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순서도: 대체 처리 55"/>
          <p:cNvSpPr/>
          <p:nvPr/>
        </p:nvSpPr>
        <p:spPr>
          <a:xfrm>
            <a:off x="3354594" y="4214788"/>
            <a:ext cx="973950" cy="320620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F </a:t>
            </a:r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누적</a:t>
            </a:r>
          </a:p>
        </p:txBody>
      </p:sp>
      <p:cxnSp>
        <p:nvCxnSpPr>
          <p:cNvPr id="57" name="직선 화살표 연결선 56"/>
          <p:cNvCxnSpPr/>
          <p:nvPr/>
        </p:nvCxnSpPr>
        <p:spPr>
          <a:xfrm>
            <a:off x="3852609" y="4527998"/>
            <a:ext cx="0" cy="216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3853127" y="5352024"/>
            <a:ext cx="0" cy="216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순서도: 문서 58"/>
          <p:cNvSpPr/>
          <p:nvPr/>
        </p:nvSpPr>
        <p:spPr>
          <a:xfrm>
            <a:off x="3374952" y="5540209"/>
            <a:ext cx="946862" cy="410981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smtClean="0">
                <a:solidFill>
                  <a:srgbClr val="0000CC"/>
                </a:solidFill>
                <a:latin typeface="+mn-ea"/>
              </a:rPr>
              <a:t>출력</a:t>
            </a:r>
            <a:endParaRPr lang="ko-KR" altLang="en-US" sz="1000" b="1" dirty="0" smtClean="0">
              <a:solidFill>
                <a:srgbClr val="0000CC"/>
              </a:solidFill>
              <a:latin typeface="+mn-ea"/>
            </a:endParaRPr>
          </a:p>
        </p:txBody>
      </p:sp>
      <p:sp>
        <p:nvSpPr>
          <p:cNvPr id="60" name="순서도: 수행의 시작/종료 59"/>
          <p:cNvSpPr/>
          <p:nvPr/>
        </p:nvSpPr>
        <p:spPr>
          <a:xfrm>
            <a:off x="3347864" y="6183678"/>
            <a:ext cx="973950" cy="26850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시작</a:t>
            </a:r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/</a:t>
            </a:r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종료</a:t>
            </a:r>
          </a:p>
        </p:txBody>
      </p:sp>
      <p:cxnSp>
        <p:nvCxnSpPr>
          <p:cNvPr id="61" name="직선 화살표 연결선 60"/>
          <p:cNvCxnSpPr/>
          <p:nvPr/>
        </p:nvCxnSpPr>
        <p:spPr>
          <a:xfrm>
            <a:off x="3841569" y="5951190"/>
            <a:ext cx="0" cy="216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4448233" y="3089851"/>
            <a:ext cx="3191407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FF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→ 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F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카운터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생성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)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</a:rPr>
              <a:t>= 2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</a:rPr>
              <a:t>씩 증가 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</a:rPr>
              <a:t>: F=F+2</a:t>
            </a:r>
            <a:endParaRPr lang="ko-KR" altLang="en-US" sz="1200" b="1" kern="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4430336" y="3586512"/>
            <a:ext cx="3436134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FF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→ 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F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계산 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</a:rPr>
              <a:t>: K=K * (F-1)  *  F</a:t>
            </a:r>
            <a:endParaRPr lang="ko-KR" altLang="en-US" sz="1200" b="1" kern="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912" y="4142927"/>
            <a:ext cx="1684586" cy="800659"/>
          </a:xfrm>
          <a:prstGeom prst="rect">
            <a:avLst/>
          </a:prstGeom>
        </p:spPr>
      </p:pic>
      <p:sp>
        <p:nvSpPr>
          <p:cNvPr id="69" name="직사각형 68"/>
          <p:cNvSpPr/>
          <p:nvPr/>
        </p:nvSpPr>
        <p:spPr>
          <a:xfrm>
            <a:off x="4430392" y="4207098"/>
            <a:ext cx="2500030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FF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→ 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F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누적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</a:rPr>
              <a:t>: S =S + K</a:t>
            </a:r>
            <a:endParaRPr lang="ko-KR" altLang="en-US" sz="1200" b="1" kern="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443413" y="4870856"/>
            <a:ext cx="1181292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FF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→ 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C : 19</a:t>
            </a:r>
            <a:endParaRPr lang="ko-KR" altLang="en-US" sz="1200" b="1" kern="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443413" y="5462471"/>
            <a:ext cx="1181292" cy="346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FF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→ 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Y</a:t>
            </a:r>
            <a:endParaRPr lang="ko-KR" altLang="en-US" sz="1200" b="1" kern="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68" name="직선 화살표 연결선 67"/>
          <p:cNvCxnSpPr/>
          <p:nvPr/>
        </p:nvCxnSpPr>
        <p:spPr>
          <a:xfrm>
            <a:off x="6220901" y="3885954"/>
            <a:ext cx="1165834" cy="296586"/>
          </a:xfrm>
          <a:prstGeom prst="straightConnector1">
            <a:avLst/>
          </a:prstGeom>
          <a:ln>
            <a:solidFill>
              <a:srgbClr val="0000C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>
            <a:off x="6602826" y="3853804"/>
            <a:ext cx="1036815" cy="319051"/>
          </a:xfrm>
          <a:prstGeom prst="straightConnector1">
            <a:avLst/>
          </a:prstGeom>
          <a:ln>
            <a:solidFill>
              <a:srgbClr val="0000C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34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628800"/>
            <a:ext cx="4032448" cy="3672408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1556792"/>
            <a:ext cx="3744416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5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599" y="931818"/>
            <a:ext cx="7875477" cy="91300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800" dirty="0" smtClean="0">
                <a:solidFill>
                  <a:srgbClr val="FF0000"/>
                </a:solidFill>
              </a:rPr>
              <a:t>    </a:t>
            </a:r>
            <a:r>
              <a:rPr lang="ko-KR" altLang="en-US" sz="1800" dirty="0">
                <a:solidFill>
                  <a:srgbClr val="FF0000"/>
                </a:solidFill>
              </a:rPr>
              <a:t>문제</a:t>
            </a:r>
            <a:r>
              <a:rPr lang="en-US" altLang="ko-KR" sz="1800" dirty="0">
                <a:solidFill>
                  <a:srgbClr val="FF0000"/>
                </a:solidFill>
              </a:rPr>
              <a:t>) </a:t>
            </a:r>
            <a:r>
              <a:rPr lang="en-US" altLang="ko-KR" sz="1800" dirty="0"/>
              <a:t>1!+3!+5!....+19!</a:t>
            </a:r>
            <a:r>
              <a:rPr lang="ko-KR" altLang="en-US" sz="1800" dirty="0"/>
              <a:t>의 </a:t>
            </a:r>
            <a:r>
              <a:rPr lang="ko-KR" altLang="en-US" sz="1800" dirty="0" smtClean="0"/>
              <a:t>합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dirty="0" smtClean="0"/>
              <a:t>         (1) </a:t>
            </a:r>
            <a:r>
              <a:rPr lang="ko-KR" altLang="en-US" sz="1800" dirty="0" smtClean="0"/>
              <a:t>문제 분석</a:t>
            </a:r>
            <a:endParaRPr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문제</a:t>
            </a:r>
            <a:r>
              <a:rPr lang="en-US" altLang="ko-KR" dirty="0" smtClean="0"/>
              <a:t>) </a:t>
            </a:r>
            <a:r>
              <a:rPr lang="ko-KR" altLang="en-US" dirty="0" smtClean="0"/>
              <a:t>알고리즘 </a:t>
            </a:r>
            <a:r>
              <a:rPr lang="en-US" altLang="ko-KR" dirty="0" smtClean="0"/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수열</a:t>
            </a:r>
            <a:r>
              <a:rPr lang="ko-KR" altLang="en-US" dirty="0" smtClean="0"/>
              <a:t> 문제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44947" y="1969114"/>
            <a:ext cx="2664296" cy="2209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3)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 절차 정의 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순서도 작성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altLang="ko-KR" sz="1400" b="1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>
                <a:solidFill>
                  <a:srgbClr val="000000"/>
                </a:solidFill>
                <a:latin typeface="+mn-ea"/>
                <a:ea typeface="+mn-ea"/>
              </a:rPr>
              <a:t>①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시작 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/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종료</a:t>
            </a:r>
            <a:endParaRPr lang="ko-KR" altLang="en-US" sz="1200" b="1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>
                <a:solidFill>
                  <a:srgbClr val="000000"/>
                </a:solidFill>
                <a:latin typeface="+mn-ea"/>
                <a:ea typeface="+mn-ea"/>
              </a:rPr>
              <a:t>② 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초기화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초기 값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③ 처리</a:t>
            </a:r>
            <a:endParaRPr lang="en-US" altLang="ko-KR" sz="1200" b="1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④ 조건 비교 판단</a:t>
            </a:r>
            <a:endParaRPr lang="en-US" altLang="ko-KR" sz="1200" b="1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⑤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순환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 (S =Sum,  HAP,  </a:t>
            </a:r>
            <a:r>
              <a:rPr lang="en-US" altLang="ko-KR" sz="1200" b="1" kern="0" dirty="0">
                <a:solidFill>
                  <a:srgbClr val="000000"/>
                </a:solidFill>
                <a:latin typeface="+mn-ea"/>
                <a:ea typeface="+mn-ea"/>
              </a:rPr>
              <a:t>…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</a:rPr>
              <a:t>⑥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</a:rPr>
              <a:t>출력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</a:rPr>
              <a:t>카운터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</a:rPr>
              <a:t>합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</a:rPr>
              <a:t>)</a:t>
            </a:r>
            <a:endParaRPr lang="ko-KR" altLang="en-US" sz="1200" b="1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4" name="순서도: 수행의 시작/종료 3"/>
          <p:cNvSpPr/>
          <p:nvPr/>
        </p:nvSpPr>
        <p:spPr>
          <a:xfrm>
            <a:off x="5825595" y="1884267"/>
            <a:ext cx="1440160" cy="451935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시작</a:t>
            </a:r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/</a:t>
            </a:r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종료</a:t>
            </a:r>
          </a:p>
        </p:txBody>
      </p:sp>
      <p:sp>
        <p:nvSpPr>
          <p:cNvPr id="5" name="순서도: 대체 처리 4"/>
          <p:cNvSpPr/>
          <p:nvPr/>
        </p:nvSpPr>
        <p:spPr>
          <a:xfrm>
            <a:off x="3836819" y="3098170"/>
            <a:ext cx="1428760" cy="420695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카운터 처리</a:t>
            </a:r>
          </a:p>
        </p:txBody>
      </p:sp>
      <p:sp>
        <p:nvSpPr>
          <p:cNvPr id="7" name="순서도: 준비 6"/>
          <p:cNvSpPr/>
          <p:nvPr/>
        </p:nvSpPr>
        <p:spPr>
          <a:xfrm>
            <a:off x="3836819" y="2319591"/>
            <a:ext cx="1440160" cy="453819"/>
          </a:xfrm>
          <a:prstGeom prst="flowChartPreparat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초기값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?</a:t>
            </a:r>
            <a:endParaRPr lang="ko-KR" altLang="en-US" sz="10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9" name="순서도: 판단 8"/>
          <p:cNvSpPr/>
          <p:nvPr/>
        </p:nvSpPr>
        <p:spPr>
          <a:xfrm>
            <a:off x="3864251" y="4612078"/>
            <a:ext cx="1428760" cy="648072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1</a:t>
            </a:r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과</a:t>
            </a:r>
            <a:endParaRPr lang="en-US" altLang="ko-KR" sz="1000" b="1" dirty="0" smtClean="0">
              <a:solidFill>
                <a:srgbClr val="0000CC"/>
              </a:solidFill>
              <a:latin typeface="+mn-ea"/>
            </a:endParaRPr>
          </a:p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비교</a:t>
            </a:r>
          </a:p>
        </p:txBody>
      </p:sp>
      <p:sp>
        <p:nvSpPr>
          <p:cNvPr id="10" name="순서도: 문서 9"/>
          <p:cNvSpPr/>
          <p:nvPr/>
        </p:nvSpPr>
        <p:spPr>
          <a:xfrm>
            <a:off x="5856395" y="3366441"/>
            <a:ext cx="1418504" cy="619776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smtClean="0">
                <a:solidFill>
                  <a:srgbClr val="0000CC"/>
                </a:solidFill>
                <a:latin typeface="+mn-ea"/>
              </a:rPr>
              <a:t>출력</a:t>
            </a:r>
            <a:endParaRPr lang="ko-KR" altLang="en-US" sz="1000" b="1" dirty="0" smtClean="0">
              <a:solidFill>
                <a:srgbClr val="0000CC"/>
              </a:solidFill>
              <a:latin typeface="+mn-ea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925227" y="3328931"/>
            <a:ext cx="751229" cy="657286"/>
            <a:chOff x="7878052" y="2726634"/>
            <a:chExt cx="751229" cy="657286"/>
          </a:xfrm>
        </p:grpSpPr>
        <p:grpSp>
          <p:nvGrpSpPr>
            <p:cNvPr id="19" name="그룹 18"/>
            <p:cNvGrpSpPr/>
            <p:nvPr/>
          </p:nvGrpSpPr>
          <p:grpSpPr>
            <a:xfrm>
              <a:off x="7883300" y="2726634"/>
              <a:ext cx="347203" cy="657286"/>
              <a:chOff x="6228184" y="5517232"/>
              <a:chExt cx="576064" cy="955086"/>
            </a:xfrm>
          </p:grpSpPr>
          <p:cxnSp>
            <p:nvCxnSpPr>
              <p:cNvPr id="12" name="직선 화살표 연결선 11"/>
              <p:cNvCxnSpPr/>
              <p:nvPr/>
            </p:nvCxnSpPr>
            <p:spPr>
              <a:xfrm>
                <a:off x="6228184" y="5517232"/>
                <a:ext cx="576064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6228184" y="5517232"/>
                <a:ext cx="0" cy="95508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/>
              <p:cNvCxnSpPr/>
              <p:nvPr/>
            </p:nvCxnSpPr>
            <p:spPr>
              <a:xfrm>
                <a:off x="6228184" y="6472318"/>
                <a:ext cx="28803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7878052" y="2950921"/>
              <a:ext cx="7512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반복 순환</a:t>
              </a:r>
              <a:endParaRPr lang="ko-KR" altLang="en-US" sz="10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  <p:cxnSp>
        <p:nvCxnSpPr>
          <p:cNvPr id="23" name="직선 화살표 연결선 22"/>
          <p:cNvCxnSpPr/>
          <p:nvPr/>
        </p:nvCxnSpPr>
        <p:spPr>
          <a:xfrm>
            <a:off x="4570866" y="2020143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순서도: 수행의 시작/종료 21"/>
          <p:cNvSpPr/>
          <p:nvPr/>
        </p:nvSpPr>
        <p:spPr>
          <a:xfrm>
            <a:off x="3836819" y="1692318"/>
            <a:ext cx="1440160" cy="316409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시작</a:t>
            </a:r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/</a:t>
            </a:r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종료</a:t>
            </a: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4578017" y="2799576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4585419" y="4356979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4584775" y="3569865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순서도: 대체 처리 35"/>
          <p:cNvSpPr/>
          <p:nvPr/>
        </p:nvSpPr>
        <p:spPr>
          <a:xfrm>
            <a:off x="3855107" y="3885329"/>
            <a:ext cx="1428760" cy="420695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 smtClean="0">
                <a:solidFill>
                  <a:srgbClr val="0000CC"/>
                </a:solidFill>
                <a:latin typeface="+mn-ea"/>
              </a:rPr>
              <a:t>곱합계</a:t>
            </a:r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 처리</a:t>
            </a:r>
          </a:p>
        </p:txBody>
      </p:sp>
      <p:sp>
        <p:nvSpPr>
          <p:cNvPr id="37" name="순서도: 대체 처리 36"/>
          <p:cNvSpPr/>
          <p:nvPr/>
        </p:nvSpPr>
        <p:spPr>
          <a:xfrm>
            <a:off x="5882744" y="2653337"/>
            <a:ext cx="1428760" cy="420695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처리</a:t>
            </a:r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(</a:t>
            </a:r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자료</a:t>
            </a:r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)</a:t>
            </a:r>
            <a:endParaRPr lang="ko-KR" altLang="en-US" sz="1000" b="1" dirty="0" smtClean="0">
              <a:solidFill>
                <a:srgbClr val="0000CC"/>
              </a:solidFill>
              <a:latin typeface="+mn-ea"/>
            </a:endParaRPr>
          </a:p>
        </p:txBody>
      </p:sp>
      <p:sp>
        <p:nvSpPr>
          <p:cNvPr id="38" name="순서도: 준비 37"/>
          <p:cNvSpPr/>
          <p:nvPr/>
        </p:nvSpPr>
        <p:spPr>
          <a:xfrm>
            <a:off x="7383996" y="1846242"/>
            <a:ext cx="1440160" cy="453819"/>
          </a:xfrm>
          <a:prstGeom prst="flowChartPreparat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초기값</a:t>
            </a:r>
          </a:p>
        </p:txBody>
      </p:sp>
      <p:sp>
        <p:nvSpPr>
          <p:cNvPr id="39" name="순서도: 판단 38"/>
          <p:cNvSpPr/>
          <p:nvPr/>
        </p:nvSpPr>
        <p:spPr>
          <a:xfrm>
            <a:off x="7452545" y="2472612"/>
            <a:ext cx="1428760" cy="648072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비교</a:t>
            </a:r>
            <a:endParaRPr lang="en-US" altLang="ko-KR" sz="1000" b="1" dirty="0" smtClean="0">
              <a:solidFill>
                <a:srgbClr val="0000CC"/>
              </a:solidFill>
              <a:latin typeface="+mn-ea"/>
            </a:endParaRPr>
          </a:p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판단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6300037" y="4201182"/>
            <a:ext cx="751237" cy="288032"/>
            <a:chOff x="6523662" y="4264266"/>
            <a:chExt cx="751237" cy="288032"/>
          </a:xfrm>
        </p:grpSpPr>
        <p:cxnSp>
          <p:nvCxnSpPr>
            <p:cNvPr id="41" name="직선 화살표 연결선 40"/>
            <p:cNvCxnSpPr/>
            <p:nvPr/>
          </p:nvCxnSpPr>
          <p:spPr>
            <a:xfrm>
              <a:off x="6523662" y="4264266"/>
              <a:ext cx="0" cy="2880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6565647" y="4264266"/>
              <a:ext cx="7092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진행방향</a:t>
              </a:r>
              <a:endParaRPr lang="ko-KR" altLang="en-US" sz="10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3550284" y="2955363"/>
            <a:ext cx="1020580" cy="1984670"/>
            <a:chOff x="7878052" y="2726636"/>
            <a:chExt cx="842191" cy="657287"/>
          </a:xfrm>
        </p:grpSpPr>
        <p:grpSp>
          <p:nvGrpSpPr>
            <p:cNvPr id="44" name="그룹 43"/>
            <p:cNvGrpSpPr/>
            <p:nvPr/>
          </p:nvGrpSpPr>
          <p:grpSpPr>
            <a:xfrm>
              <a:off x="7883297" y="2726636"/>
              <a:ext cx="836946" cy="657287"/>
              <a:chOff x="6228184" y="5517232"/>
              <a:chExt cx="1388625" cy="955087"/>
            </a:xfrm>
          </p:grpSpPr>
          <p:cxnSp>
            <p:nvCxnSpPr>
              <p:cNvPr id="46" name="직선 화살표 연결선 45"/>
              <p:cNvCxnSpPr/>
              <p:nvPr/>
            </p:nvCxnSpPr>
            <p:spPr>
              <a:xfrm>
                <a:off x="6228184" y="5517232"/>
                <a:ext cx="1388625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>
              <a:xfrm>
                <a:off x="6228184" y="5517232"/>
                <a:ext cx="0" cy="95508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>
              <a:xfrm flipV="1">
                <a:off x="6228184" y="6470437"/>
                <a:ext cx="421166" cy="188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5" name="TextBox 44"/>
            <p:cNvSpPr txBox="1"/>
            <p:nvPr/>
          </p:nvSpPr>
          <p:spPr>
            <a:xfrm>
              <a:off x="7878052" y="2950921"/>
              <a:ext cx="7512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반복 순환</a:t>
              </a:r>
              <a:endParaRPr lang="ko-KR" altLang="en-US" sz="10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  <p:cxnSp>
        <p:nvCxnSpPr>
          <p:cNvPr id="50" name="직선 화살표 연결선 49"/>
          <p:cNvCxnSpPr/>
          <p:nvPr/>
        </p:nvCxnSpPr>
        <p:spPr>
          <a:xfrm>
            <a:off x="4569487" y="5287300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순서도: 문서 51"/>
          <p:cNvSpPr/>
          <p:nvPr/>
        </p:nvSpPr>
        <p:spPr>
          <a:xfrm>
            <a:off x="3836819" y="5567297"/>
            <a:ext cx="1418504" cy="439044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카운터</a:t>
            </a:r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, </a:t>
            </a:r>
            <a:r>
              <a:rPr lang="ko-KR" altLang="en-US" sz="1000" b="1" dirty="0" err="1" smtClean="0">
                <a:solidFill>
                  <a:srgbClr val="0000CC"/>
                </a:solidFill>
                <a:latin typeface="+mn-ea"/>
              </a:rPr>
              <a:t>곱합</a:t>
            </a:r>
            <a:endParaRPr lang="ko-KR" altLang="en-US" sz="1000" b="1" dirty="0" smtClean="0">
              <a:solidFill>
                <a:srgbClr val="0000CC"/>
              </a:solidFill>
              <a:latin typeface="+mn-ea"/>
            </a:endParaRPr>
          </a:p>
        </p:txBody>
      </p:sp>
      <p:sp>
        <p:nvSpPr>
          <p:cNvPr id="53" name="순서도: 수행의 시작/종료 52"/>
          <p:cNvSpPr/>
          <p:nvPr/>
        </p:nvSpPr>
        <p:spPr>
          <a:xfrm>
            <a:off x="3836819" y="6393425"/>
            <a:ext cx="1440160" cy="316409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시작</a:t>
            </a:r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/</a:t>
            </a:r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종료</a:t>
            </a:r>
          </a:p>
        </p:txBody>
      </p:sp>
      <p:cxnSp>
        <p:nvCxnSpPr>
          <p:cNvPr id="55" name="직선 화살표 연결선 54"/>
          <p:cNvCxnSpPr/>
          <p:nvPr/>
        </p:nvCxnSpPr>
        <p:spPr>
          <a:xfrm>
            <a:off x="4578017" y="6006341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5724128" y="1628800"/>
            <a:ext cx="3240360" cy="31683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764010" y="4037852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&lt;</a:t>
            </a:r>
            <a:endParaRPr lang="ko-KR" altLang="en-US" sz="1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823191" y="4374110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&lt;=</a:t>
            </a:r>
            <a:endParaRPr lang="ko-KR" altLang="en-US" sz="1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302533" y="4044405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=</a:t>
            </a:r>
            <a:endParaRPr lang="ko-KR" altLang="en-US" sz="1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305241" y="4374111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&lt;&gt;</a:t>
            </a:r>
            <a:endParaRPr lang="ko-KR" altLang="en-US" sz="1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355083" y="4393138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&gt;=</a:t>
            </a:r>
            <a:endParaRPr lang="ko-KR" altLang="en-US" sz="1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292687" y="4056880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&gt;</a:t>
            </a:r>
            <a:endParaRPr lang="ko-KR" altLang="en-US" sz="1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568088" y="4642235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&gt;</a:t>
            </a:r>
            <a:endParaRPr lang="ko-KR" altLang="en-US" sz="1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615695" y="5119521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&lt;=</a:t>
            </a:r>
            <a:endParaRPr lang="ko-KR" altLang="en-US" sz="1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94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>
                <a:solidFill>
                  <a:srgbClr val="0000CC"/>
                </a:solidFill>
              </a:rPr>
              <a:t>하노이 </a:t>
            </a:r>
            <a:r>
              <a:rPr lang="ko-KR" altLang="en-US" dirty="0" smtClean="0">
                <a:solidFill>
                  <a:srgbClr val="FF0000"/>
                </a:solidFill>
              </a:rPr>
              <a:t>탑</a:t>
            </a:r>
            <a:r>
              <a:rPr lang="ko-KR" altLang="en-US" dirty="0" smtClean="0">
                <a:solidFill>
                  <a:srgbClr val="0000CC"/>
                </a:solidFill>
              </a:rPr>
              <a:t> 퍼즐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FF0000"/>
                </a:solidFill>
              </a:rPr>
              <a:t>일반화</a:t>
            </a:r>
            <a:r>
              <a:rPr lang="ko-KR" altLang="en-US" dirty="0" smtClean="0">
                <a:solidFill>
                  <a:srgbClr val="0000CC"/>
                </a:solidFill>
              </a:rPr>
              <a:t> 개념</a:t>
            </a:r>
            <a:endParaRPr lang="en-US" altLang="ko-KR" dirty="0" smtClean="0">
              <a:solidFill>
                <a:srgbClr val="0000CC"/>
              </a:solidFill>
            </a:endParaRPr>
          </a:p>
        </p:txBody>
      </p:sp>
      <p:sp>
        <p:nvSpPr>
          <p:cNvPr id="6758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재귀호출 </a:t>
            </a:r>
            <a:r>
              <a:rPr lang="en-US" altLang="ko-KR" dirty="0" smtClean="0"/>
              <a:t>: </a:t>
            </a:r>
            <a:r>
              <a:rPr lang="ko-KR" altLang="en-US" dirty="0"/>
              <a:t>재귀호출의 예 </a:t>
            </a:r>
            <a:r>
              <a:rPr lang="en-US" altLang="ko-KR" dirty="0" smtClean="0"/>
              <a:t>2</a:t>
            </a:r>
            <a:endParaRPr lang="ko-KR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556792"/>
            <a:ext cx="83820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9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원반 </a:t>
            </a:r>
            <a:r>
              <a:rPr lang="ko-KR" altLang="en-US" dirty="0"/>
              <a:t>세 개일 때 하노이 탑 과정을 재귀호출을 이용해 해결하는 과정</a:t>
            </a:r>
            <a:endParaRPr lang="en-US" altLang="ko-KR" dirty="0" smtClean="0"/>
          </a:p>
        </p:txBody>
      </p:sp>
      <p:sp>
        <p:nvSpPr>
          <p:cNvPr id="6758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재귀호출 </a:t>
            </a:r>
            <a:r>
              <a:rPr lang="en-US" altLang="ko-KR" dirty="0" smtClean="0"/>
              <a:t>: </a:t>
            </a:r>
            <a:r>
              <a:rPr lang="ko-KR" altLang="en-US" dirty="0"/>
              <a:t>재귀호출의 예 </a:t>
            </a:r>
            <a:r>
              <a:rPr lang="en-US" altLang="ko-KR" dirty="0" smtClean="0"/>
              <a:t>2</a:t>
            </a:r>
            <a:endParaRPr lang="ko-KR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412776"/>
            <a:ext cx="5112568" cy="529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2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>
                <a:solidFill>
                  <a:srgbClr val="0000CC"/>
                </a:solidFill>
              </a:rPr>
              <a:t>1</a:t>
            </a:r>
            <a:r>
              <a:rPr lang="ko-KR" altLang="en-US" dirty="0">
                <a:solidFill>
                  <a:srgbClr val="0000CC"/>
                </a:solidFill>
              </a:rPr>
              <a:t>차원 배열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FF0000"/>
                </a:solidFill>
              </a:rPr>
              <a:t>초기화 예 </a:t>
            </a:r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112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배열 </a:t>
            </a:r>
            <a:r>
              <a:rPr lang="en-US" altLang="ko-KR" dirty="0" smtClean="0"/>
              <a:t>: 1</a:t>
            </a:r>
            <a:r>
              <a:rPr lang="ko-KR" altLang="en-US" dirty="0" smtClean="0"/>
              <a:t>차원 배열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5" y="1421284"/>
            <a:ext cx="7849699" cy="387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20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>
                <a:solidFill>
                  <a:srgbClr val="0000CC"/>
                </a:solidFill>
              </a:rPr>
              <a:t>예제 </a:t>
            </a:r>
            <a:r>
              <a:rPr lang="en-US" altLang="ko-KR" dirty="0" smtClean="0">
                <a:solidFill>
                  <a:srgbClr val="0000CC"/>
                </a:solidFill>
              </a:rPr>
              <a:t>2-15</a:t>
            </a:r>
            <a:r>
              <a:rPr lang="en-US" altLang="ko-KR" dirty="0" smtClean="0"/>
              <a:t>] : </a:t>
            </a:r>
            <a:r>
              <a:rPr lang="ko-KR" altLang="en-US" dirty="0">
                <a:solidFill>
                  <a:srgbClr val="0000CC"/>
                </a:solidFill>
              </a:rPr>
              <a:t>재귀호출을 이용해 </a:t>
            </a:r>
            <a:r>
              <a:rPr lang="ko-KR" altLang="en-US" dirty="0">
                <a:solidFill>
                  <a:srgbClr val="FF0000"/>
                </a:solidFill>
              </a:rPr>
              <a:t>하노이 탑</a:t>
            </a:r>
            <a:r>
              <a:rPr lang="ko-KR" altLang="en-US" dirty="0">
                <a:solidFill>
                  <a:srgbClr val="0000CC"/>
                </a:solidFill>
              </a:rPr>
              <a:t> 퍼즐 </a:t>
            </a:r>
            <a:r>
              <a:rPr lang="ko-KR" altLang="en-US" dirty="0" smtClean="0">
                <a:solidFill>
                  <a:srgbClr val="0000CC"/>
                </a:solidFill>
              </a:rPr>
              <a:t>풀기</a:t>
            </a:r>
          </a:p>
          <a:p>
            <a:pPr marL="627062" lvl="2" indent="0">
              <a:buNone/>
            </a:pPr>
            <a:r>
              <a:rPr lang="en-US" altLang="ko-KR" dirty="0" smtClean="0"/>
              <a:t> </a:t>
            </a:r>
          </a:p>
          <a:p>
            <a:endParaRPr lang="ko-KR" altLang="en-US" dirty="0" smtClean="0"/>
          </a:p>
        </p:txBody>
      </p:sp>
      <p:sp>
        <p:nvSpPr>
          <p:cNvPr id="358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재귀호출 </a:t>
            </a:r>
            <a:r>
              <a:rPr lang="en-US" altLang="ko-KR" dirty="0"/>
              <a:t>: </a:t>
            </a:r>
            <a:r>
              <a:rPr lang="ko-KR" altLang="en-US" dirty="0"/>
              <a:t>재귀호출의 예 </a:t>
            </a:r>
            <a:r>
              <a:rPr lang="en-US" altLang="ko-KR" dirty="0" smtClean="0"/>
              <a:t>2</a:t>
            </a:r>
            <a:endParaRPr lang="ko-KR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12776"/>
            <a:ext cx="541972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9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7429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>
                <a:solidFill>
                  <a:srgbClr val="0000CC"/>
                </a:solidFill>
              </a:rPr>
              <a:t>예제 </a:t>
            </a:r>
            <a:r>
              <a:rPr lang="en-US" altLang="ko-KR" dirty="0" smtClean="0">
                <a:solidFill>
                  <a:srgbClr val="0000CC"/>
                </a:solidFill>
              </a:rPr>
              <a:t>2-2</a:t>
            </a:r>
            <a:r>
              <a:rPr lang="en-US" altLang="ko-KR" dirty="0" smtClean="0"/>
              <a:t>] </a:t>
            </a:r>
            <a:r>
              <a:rPr lang="ko-KR" altLang="en-US" dirty="0" smtClean="0"/>
              <a:t>학년별 취득 학점 </a:t>
            </a:r>
            <a:r>
              <a:rPr lang="ko-KR" altLang="en-US" dirty="0" err="1" smtClean="0"/>
              <a:t>입출력하기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rgbClr val="FF0000"/>
                </a:solidFill>
              </a:rPr>
              <a:t>P72</a:t>
            </a:r>
            <a:r>
              <a:rPr lang="ko-KR" altLang="en-US" dirty="0" smtClean="0">
                <a:solidFill>
                  <a:srgbClr val="FF0000"/>
                </a:solidFill>
              </a:rPr>
              <a:t>쪽 참조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</p:txBody>
      </p:sp>
      <p:sp>
        <p:nvSpPr>
          <p:cNvPr id="102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배열 </a:t>
            </a:r>
            <a:r>
              <a:rPr lang="en-US" altLang="ko-KR" dirty="0" smtClean="0"/>
              <a:t>: 1</a:t>
            </a:r>
            <a:r>
              <a:rPr lang="ko-KR" altLang="en-US" dirty="0" smtClean="0"/>
              <a:t>차원 배열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43" y="1389935"/>
            <a:ext cx="3845017" cy="268713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720" y="1455114"/>
            <a:ext cx="3878213" cy="509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59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heme/theme1.xml><?xml version="1.0" encoding="utf-8"?>
<a:theme xmlns:a="http://schemas.openxmlformats.org/drawingml/2006/main" name="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마스터</Template>
  <TotalTime>2132</TotalTime>
  <Words>3294</Words>
  <Application>Microsoft Office PowerPoint</Application>
  <PresentationFormat>화면 슬라이드 쇼(4:3)</PresentationFormat>
  <Paragraphs>712</Paragraphs>
  <Slides>81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81</vt:i4>
      </vt:variant>
    </vt:vector>
  </HeadingPairs>
  <TitlesOfParts>
    <vt:vector size="96" baseType="lpstr">
      <vt:lpstr>HY강M</vt:lpstr>
      <vt:lpstr>HY견고딕</vt:lpstr>
      <vt:lpstr>HY견명조</vt:lpstr>
      <vt:lpstr>HY헤드라인M</vt:lpstr>
      <vt:lpstr>굴림</vt:lpstr>
      <vt:lpstr>돋움</vt:lpstr>
      <vt:lpstr>맑은 고딕</vt:lpstr>
      <vt:lpstr>바탕</vt:lpstr>
      <vt:lpstr>바탕체</vt:lpstr>
      <vt:lpstr>휴먼둥근헤드라인</vt:lpstr>
      <vt:lpstr>Arial</vt:lpstr>
      <vt:lpstr>Times New Roman</vt:lpstr>
      <vt:lpstr>Verdana</vt:lpstr>
      <vt:lpstr>Wingdings</vt:lpstr>
      <vt:lpstr>마스터</vt:lpstr>
      <vt:lpstr>자료구조 구현을 위한  C 프로그래밍 기법</vt:lpstr>
      <vt:lpstr>PowerPoint 프레젠테이션</vt:lpstr>
      <vt:lpstr>1. 배열 : 개념</vt:lpstr>
      <vt:lpstr>1. 배열 : 1차원 배열</vt:lpstr>
      <vt:lpstr>1. 배열 : 1차원 배열</vt:lpstr>
      <vt:lpstr>1. 배열 : 1차원 배열</vt:lpstr>
      <vt:lpstr>1. 배열 : 1차원 배열</vt:lpstr>
      <vt:lpstr>1. 배열 : 1차원 배열</vt:lpstr>
      <vt:lpstr>1. 배열 : 1차원 배열</vt:lpstr>
      <vt:lpstr>1. 배열 : 1차원 배열</vt:lpstr>
      <vt:lpstr>1. 배열 : 1차원 배열</vt:lpstr>
      <vt:lpstr>1. 배열 : 1차원 배열</vt:lpstr>
      <vt:lpstr>1. 배열 : 1차원 배열</vt:lpstr>
      <vt:lpstr>1. 배열 : 1차원 배열</vt:lpstr>
      <vt:lpstr>1. 배열 : 1차원 배열</vt:lpstr>
      <vt:lpstr>1. 배열 : 다차원 배열</vt:lpstr>
      <vt:lpstr>1. 배열 : 다차원 배열</vt:lpstr>
      <vt:lpstr>1. 배열 : 다차원 배열</vt:lpstr>
      <vt:lpstr>1. 배열 : 다차원 배열</vt:lpstr>
      <vt:lpstr>문제) 알고리즘 (수열 문제)</vt:lpstr>
      <vt:lpstr>문제) 알고리즘 (수열 문제)</vt:lpstr>
      <vt:lpstr>문제) 알고리즘 (수열 문제)</vt:lpstr>
      <vt:lpstr>문제) 알고리즘 (수열 문제)</vt:lpstr>
      <vt:lpstr>문제) 알고리즘 (수열 문제)</vt:lpstr>
      <vt:lpstr>문제) 알고리즘 (수열 문제)</vt:lpstr>
      <vt:lpstr>1. 배열 : 다차원 배열</vt:lpstr>
      <vt:lpstr>1. 배열 : 다차원 배열</vt:lpstr>
      <vt:lpstr>1. 배열 : 다차원 배열</vt:lpstr>
      <vt:lpstr>1. 배열 : 다차원 배열</vt:lpstr>
      <vt:lpstr>1. 배열 : 다차원 배열</vt:lpstr>
      <vt:lpstr>2. 포인터 : 개념</vt:lpstr>
      <vt:lpstr>2. 포인터 : 개념</vt:lpstr>
      <vt:lpstr>2. 포인터</vt:lpstr>
      <vt:lpstr>2. 포인터 : 포인터 선언</vt:lpstr>
      <vt:lpstr>2. 포인터 : 포인터 선언</vt:lpstr>
      <vt:lpstr>2. 포인터 : 포인터 연산</vt:lpstr>
      <vt:lpstr>2. 포인터 : 포인터 연산</vt:lpstr>
      <vt:lpstr>2. 포인터 : 포인터 연산</vt:lpstr>
      <vt:lpstr>2. 포인터 : 포인터 연산</vt:lpstr>
      <vt:lpstr>2. 포인터 : 포인터 연산</vt:lpstr>
      <vt:lpstr>2. 포인터 : 포인터 연산</vt:lpstr>
      <vt:lpstr>2. 포인터 : 포인터 연산</vt:lpstr>
      <vt:lpstr>2. 포인터 : 포인터 연산</vt:lpstr>
      <vt:lpstr>2. 포인터 : 포인터 연산</vt:lpstr>
      <vt:lpstr>2. 포인터 : 포인터 연산</vt:lpstr>
      <vt:lpstr>2. 포인터 : 포인터 연산</vt:lpstr>
      <vt:lpstr>2. 포인터 : 포인터 연산</vt:lpstr>
      <vt:lpstr>2. 포인터 : 포인터 연산</vt:lpstr>
      <vt:lpstr>3. 구조체 : 개념</vt:lpstr>
      <vt:lpstr>3. 구조체 : 구조체 선언</vt:lpstr>
      <vt:lpstr>3. 구조체 : 구조체 선언</vt:lpstr>
      <vt:lpstr>3. 구조체 : 구조체 선언</vt:lpstr>
      <vt:lpstr>3. 구조체 : 구조체 선언</vt:lpstr>
      <vt:lpstr>3. 구조체 : 구조체 변수의 초기화</vt:lpstr>
      <vt:lpstr>3. 구조체 : 데이터 항목의 참조</vt:lpstr>
      <vt:lpstr>3. 구조체 : 데이터 항목의 참조</vt:lpstr>
      <vt:lpstr>3. 구조체 : 데이터 항목의 참조</vt:lpstr>
      <vt:lpstr>3. 구조체 : 데이터 항목의 참조</vt:lpstr>
      <vt:lpstr>3. 구조체 : 데이터 항목의 참조</vt:lpstr>
      <vt:lpstr>3. 구조체 : 구조체 연산</vt:lpstr>
      <vt:lpstr>4. 재귀호출 : 재귀호출의 개념</vt:lpstr>
      <vt:lpstr>4. 재귀호출 : 재귀호출의 개념</vt:lpstr>
      <vt:lpstr>4. 재귀호출 : 재귀호출의 개념</vt:lpstr>
      <vt:lpstr>4. 재귀호출 : 재귀호출의 예 1</vt:lpstr>
      <vt:lpstr>문제) 알고리즘 (수열 문제)</vt:lpstr>
      <vt:lpstr>문제) 알고리즘 (수열 문제)</vt:lpstr>
      <vt:lpstr>문제) 알고리즘 (수열 문제)</vt:lpstr>
      <vt:lpstr>문제) 알고리즘 (수열 문제)</vt:lpstr>
      <vt:lpstr>4. 재귀호출 : 재귀호출의 예 1</vt:lpstr>
      <vt:lpstr>4. 재귀호출 : 재귀호출의 예 1</vt:lpstr>
      <vt:lpstr>4. 재귀호출 : 재귀호출의 예 1</vt:lpstr>
      <vt:lpstr>4. 재귀호출 : 재귀호출의 예 2</vt:lpstr>
      <vt:lpstr>4. 재귀호출 : 재귀호출의 예 2</vt:lpstr>
      <vt:lpstr>문제) 알고리즘 (수열 문제)</vt:lpstr>
      <vt:lpstr>PowerPoint 프레젠테이션</vt:lpstr>
      <vt:lpstr>PowerPoint 프레젠테이션</vt:lpstr>
      <vt:lpstr>문제) 알고리즘 (수열 문제)</vt:lpstr>
      <vt:lpstr>4. 재귀호출 : 재귀호출의 예 2</vt:lpstr>
      <vt:lpstr>4. 재귀호출 : 재귀호출의 예 2</vt:lpstr>
      <vt:lpstr>4. 재귀호출 : 재귀호출의 예 2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e-비즈니스 전략 수립</dc:title>
  <dc:creator>bhkim</dc:creator>
  <cp:lastModifiedBy>induk</cp:lastModifiedBy>
  <cp:revision>200</cp:revision>
  <dcterms:created xsi:type="dcterms:W3CDTF">2011-01-05T15:14:06Z</dcterms:created>
  <dcterms:modified xsi:type="dcterms:W3CDTF">2021-06-18T00:18:09Z</dcterms:modified>
</cp:coreProperties>
</file>